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34" y="-86"/>
      </p:cViewPr>
      <p:guideLst>
        <p:guide orient="horz" pos="2147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xfrm>
            <a:off x="1435127" y="4776885"/>
            <a:ext cx="11485517" cy="3908925"/>
          </a:xfrm>
          <a:noFill/>
          <a:ln>
            <a:noFill/>
          </a:ln>
        </p:spPr>
        <p:txBody>
          <a:bodyPr wrap="square" lIns="73578" tIns="36791" rIns="73578" bIns="36791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8131232" y="9428431"/>
            <a:ext cx="6221133" cy="498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8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8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/>
          <a:srcRect l="4965" r="4822" b="4995"/>
          <a:stretch>
            <a:fillRect/>
          </a:stretch>
        </p:blipFill>
        <p:spPr>
          <a:xfrm>
            <a:off x="3391535" y="1639429"/>
            <a:ext cx="3028950" cy="2461402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2" cstate="print"/>
          <a:srcRect l="10140" r="15853"/>
          <a:stretch>
            <a:fillRect/>
          </a:stretch>
        </p:blipFill>
        <p:spPr>
          <a:xfrm>
            <a:off x="125857" y="3850973"/>
            <a:ext cx="2700812" cy="259625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3" name="矩形 122"/>
          <p:cNvSpPr/>
          <p:nvPr/>
        </p:nvSpPr>
        <p:spPr>
          <a:xfrm>
            <a:off x="125857" y="3850640"/>
            <a:ext cx="2700812" cy="259659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" name="任意多边形 129"/>
          <p:cNvSpPr/>
          <p:nvPr/>
        </p:nvSpPr>
        <p:spPr>
          <a:xfrm>
            <a:off x="1695450" y="3857625"/>
            <a:ext cx="685800" cy="2578100"/>
          </a:xfrm>
          <a:custGeom>
            <a:avLst/>
            <a:gdLst>
              <a:gd name="connsiteX0" fmla="*/ 685800 w 685800"/>
              <a:gd name="connsiteY0" fmla="*/ 0 h 2578100"/>
              <a:gd name="connsiteX1" fmla="*/ 609600 w 685800"/>
              <a:gd name="connsiteY1" fmla="*/ 69850 h 2578100"/>
              <a:gd name="connsiteX2" fmla="*/ 527050 w 685800"/>
              <a:gd name="connsiteY2" fmla="*/ 288925 h 2578100"/>
              <a:gd name="connsiteX3" fmla="*/ 0 w 685800"/>
              <a:gd name="connsiteY3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2578100">
                <a:moveTo>
                  <a:pt x="685800" y="0"/>
                </a:moveTo>
                <a:lnTo>
                  <a:pt x="609600" y="69850"/>
                </a:lnTo>
                <a:lnTo>
                  <a:pt x="527050" y="288925"/>
                </a:lnTo>
                <a:lnTo>
                  <a:pt x="0" y="2578100"/>
                </a:lnTo>
              </a:path>
            </a:pathLst>
          </a:custGeom>
          <a:noFill/>
          <a:ln w="317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任意多边形 137"/>
          <p:cNvSpPr/>
          <p:nvPr/>
        </p:nvSpPr>
        <p:spPr>
          <a:xfrm>
            <a:off x="133350" y="6197600"/>
            <a:ext cx="2432050" cy="231775"/>
          </a:xfrm>
          <a:custGeom>
            <a:avLst/>
            <a:gdLst>
              <a:gd name="connsiteX0" fmla="*/ 2476500 w 2476500"/>
              <a:gd name="connsiteY0" fmla="*/ 238125 h 238125"/>
              <a:gd name="connsiteX1" fmla="*/ 0 w 2476500"/>
              <a:gd name="connsiteY1" fmla="*/ 0 h 238125"/>
              <a:gd name="connsiteX0-1" fmla="*/ 2432050 w 2432050"/>
              <a:gd name="connsiteY0-2" fmla="*/ 231775 h 231775"/>
              <a:gd name="connsiteX1-3" fmla="*/ 0 w 2432050"/>
              <a:gd name="connsiteY1-4" fmla="*/ 0 h 231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432050" h="231775">
                <a:moveTo>
                  <a:pt x="2432050" y="231775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任意多边形 130"/>
          <p:cNvSpPr/>
          <p:nvPr/>
        </p:nvSpPr>
        <p:spPr>
          <a:xfrm>
            <a:off x="130175" y="5086350"/>
            <a:ext cx="1819275" cy="190500"/>
          </a:xfrm>
          <a:custGeom>
            <a:avLst/>
            <a:gdLst>
              <a:gd name="connsiteX0" fmla="*/ 1819275 w 1819275"/>
              <a:gd name="connsiteY0" fmla="*/ 190500 h 190500"/>
              <a:gd name="connsiteX1" fmla="*/ 0 w 1819275"/>
              <a:gd name="connsiteY1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9275" h="190500">
                <a:moveTo>
                  <a:pt x="1819275" y="19050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任意多边形 136"/>
          <p:cNvSpPr/>
          <p:nvPr/>
        </p:nvSpPr>
        <p:spPr>
          <a:xfrm>
            <a:off x="771525" y="3867150"/>
            <a:ext cx="828675" cy="2400300"/>
          </a:xfrm>
          <a:custGeom>
            <a:avLst/>
            <a:gdLst>
              <a:gd name="connsiteX0" fmla="*/ 828675 w 828675"/>
              <a:gd name="connsiteY0" fmla="*/ 0 h 2400300"/>
              <a:gd name="connsiteX1" fmla="*/ 0 w 828675"/>
              <a:gd name="connsiteY1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8675" h="2400300">
                <a:moveTo>
                  <a:pt x="828675" y="0"/>
                </a:moveTo>
                <a:lnTo>
                  <a:pt x="0" y="2400300"/>
                </a:lnTo>
              </a:path>
            </a:pathLst>
          </a:custGeom>
          <a:noFill/>
          <a:ln w="317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22" name="object 7"/>
          <p:cNvSpPr txBox="1"/>
          <p:nvPr/>
        </p:nvSpPr>
        <p:spPr>
          <a:xfrm>
            <a:off x="241645" y="861618"/>
            <a:ext cx="1103095" cy="1670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298450" indent="-285750" eaLnBrk="1" hangingPunct="1">
              <a:buFont typeface="Wingdings" panose="05000000000000000000" pitchFamily="2" charset="2"/>
              <a:buChar char="Ø"/>
            </a:pPr>
            <a:r>
              <a:rPr lang="en-US" altLang="zh-CN" sz="109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区位</a:t>
            </a:r>
            <a:r>
              <a:rPr lang="en-US" altLang="en-US" sz="1090" b="1" dirty="0">
                <a:solidFill>
                  <a:schemeClr val="tx1"/>
                </a:solidFill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及范围</a:t>
            </a:r>
            <a:endParaRPr lang="en-US" altLang="en-US" sz="1090" b="1" dirty="0">
              <a:solidFill>
                <a:schemeClr val="tx1"/>
              </a:solidFill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sp>
        <p:nvSpPr>
          <p:cNvPr id="9223" name="object 8"/>
          <p:cNvSpPr/>
          <p:nvPr/>
        </p:nvSpPr>
        <p:spPr>
          <a:xfrm>
            <a:off x="0" y="793990"/>
            <a:ext cx="121920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90">
              <a:solidFill>
                <a:schemeClr val="tx1"/>
              </a:solidFill>
              <a:latin typeface="Calibri" panose="020F0502020204030204" charset="0"/>
              <a:ea typeface="宋体" pitchFamily="2" charset="-122"/>
            </a:endParaRPr>
          </a:p>
        </p:txBody>
      </p:sp>
      <p:sp>
        <p:nvSpPr>
          <p:cNvPr id="9225" name="object 10"/>
          <p:cNvSpPr/>
          <p:nvPr/>
        </p:nvSpPr>
        <p:spPr>
          <a:xfrm>
            <a:off x="-214" y="6609388"/>
            <a:ext cx="121920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90">
              <a:solidFill>
                <a:schemeClr val="tx1"/>
              </a:solidFill>
            </a:endParaRPr>
          </a:p>
        </p:txBody>
      </p:sp>
      <p:sp>
        <p:nvSpPr>
          <p:cNvPr id="9231" name="object 11"/>
          <p:cNvSpPr/>
          <p:nvPr/>
        </p:nvSpPr>
        <p:spPr>
          <a:xfrm>
            <a:off x="2937326" y="793990"/>
            <a:ext cx="115754" cy="5815090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90">
              <a:solidFill>
                <a:schemeClr val="tx1"/>
              </a:solidFill>
            </a:endParaRPr>
          </a:p>
        </p:txBody>
      </p:sp>
      <p:sp>
        <p:nvSpPr>
          <p:cNvPr id="9232" name="object 2"/>
          <p:cNvSpPr txBox="1"/>
          <p:nvPr/>
        </p:nvSpPr>
        <p:spPr>
          <a:xfrm>
            <a:off x="0" y="450995"/>
            <a:ext cx="12194696" cy="29781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94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陈仓区</a:t>
            </a:r>
            <a:r>
              <a:rPr lang="en-US" altLang="zh-CN" sz="194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6103041413</a:t>
            </a:r>
            <a:r>
              <a:rPr lang="zh-CN" altLang="en-US" sz="194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单元</a:t>
            </a:r>
            <a:r>
              <a:rPr lang="en-US" altLang="zh-CN" sz="194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CC03-02-E</a:t>
            </a:r>
            <a:r>
              <a:rPr lang="zh-CN" altLang="en-US" sz="1940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（地块</a:t>
            </a:r>
            <a:r>
              <a:rPr lang="zh-CN" altLang="en-US" sz="1940" b="1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）实施性详细规划</a:t>
            </a:r>
            <a:r>
              <a:rPr lang="zh-CN" altLang="en-US" sz="1940" b="1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修改方案</a:t>
            </a:r>
            <a:endParaRPr lang="zh-CN" altLang="en-US" sz="1940" b="1" dirty="0">
              <a:solidFill>
                <a:schemeClr val="tx1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2" name="object 3"/>
          <p:cNvSpPr txBox="1"/>
          <p:nvPr/>
        </p:nvSpPr>
        <p:spPr>
          <a:xfrm>
            <a:off x="125857" y="1023620"/>
            <a:ext cx="2758626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indent="355600" algn="just">
              <a:lnSpc>
                <a:spcPct val="100000"/>
              </a:lnSpc>
            </a:pPr>
            <a:r>
              <a:rPr lang="zh-CN" altLang="en-US" sz="1000" spc="20" dirty="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拟调整优化陈仓区</a:t>
            </a:r>
            <a:r>
              <a:rPr lang="en-US" altLang="zh-CN" sz="1000" spc="20" dirty="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6103041413</a:t>
            </a:r>
            <a:r>
              <a:rPr lang="zh-CN" altLang="en-US" sz="1000" spc="20" dirty="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单元中沁苑路（原新城二路）以西、花苑路</a:t>
            </a:r>
            <a:br>
              <a:rPr lang="en-US" altLang="zh-CN" sz="1000" spc="20" dirty="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</a:br>
            <a:r>
              <a:rPr lang="zh-CN" altLang="en-US" sz="1000" spc="20" dirty="0">
                <a:solidFill>
                  <a:schemeClr val="tx1"/>
                </a:solidFill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以东、陈仓北路（原宝啤路）以北</a:t>
            </a:r>
            <a:r>
              <a:rPr lang="en-US" alt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CC03-02-E</a:t>
            </a:r>
            <a:r>
              <a:rPr 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地块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的用地面积。</a:t>
            </a:r>
            <a:endParaRPr lang="zh-CN" altLang="en-US" sz="1000" spc="20" dirty="0">
              <a:solidFill>
                <a:schemeClr val="tx1"/>
              </a:solidFill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37986" y="1867919"/>
            <a:ext cx="369570" cy="16238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21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修   改   前</a:t>
            </a:r>
            <a:endParaRPr lang="zh-CN" altLang="en-US" sz="1215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1" name="object 11"/>
          <p:cNvSpPr/>
          <p:nvPr/>
        </p:nvSpPr>
        <p:spPr>
          <a:xfrm rot="5400000">
            <a:off x="7506395" y="-201521"/>
            <a:ext cx="116824" cy="9254388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90">
              <a:solidFill>
                <a:schemeClr val="tx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583026" y="1925632"/>
            <a:ext cx="369570" cy="16238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215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修   改   后</a:t>
            </a:r>
            <a:endParaRPr lang="zh-CN" altLang="en-US" sz="1215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文本框 36"/>
          <p:cNvSpPr txBox="1">
            <a:spLocks noChangeAspect="1"/>
          </p:cNvSpPr>
          <p:nvPr/>
        </p:nvSpPr>
        <p:spPr>
          <a:xfrm>
            <a:off x="3219450" y="1111885"/>
            <a:ext cx="8381365" cy="613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2700" algn="just">
              <a:lnSpc>
                <a:spcPct val="120000"/>
              </a:lnSpc>
              <a:defRPr/>
            </a:pPr>
            <a:r>
              <a:rPr lang="zh-CN" altLang="en-US" sz="1000" spc="2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 依据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宝鸡市</a:t>
            </a:r>
            <a:r>
              <a:rPr lang="en-US" alt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2025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年第</a:t>
            </a:r>
            <a:r>
              <a:rPr lang="en-US" alt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1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次国土空间规划委员会办公室会议纪要，拟调整优化陈仓区</a:t>
            </a:r>
            <a:r>
              <a:rPr lang="en-US" alt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6103041413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单元中沁苑路（原新城二路）以西、花苑路以东、陈仓北路（原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宝啤路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）以北</a:t>
            </a:r>
            <a:r>
              <a:rPr lang="en-US" alt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CC03-02-E</a:t>
            </a:r>
            <a:r>
              <a:rPr lang="zh-CN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地块</a:t>
            </a:r>
            <a:r>
              <a:rPr lang="zh-CN" altLang="en-US" sz="1000" spc="20" dirty="0">
                <a:latin typeface="仿宋_GB2312" panose="02010609030101010101" pitchFamily="49" charset="-122"/>
                <a:ea typeface="仿宋_GB2312" panose="02010609030101010101" pitchFamily="49" charset="-122"/>
              </a:rPr>
              <a:t>的用地面积。</a:t>
            </a:r>
            <a:endParaRPr lang="zh-CN" altLang="en-US" sz="1000" spc="20" dirty="0">
              <a:solidFill>
                <a:schemeClr val="tx1"/>
              </a:solidFill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313430" y="5029835"/>
          <a:ext cx="8502015" cy="5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465"/>
                <a:gridCol w="814705"/>
                <a:gridCol w="685800"/>
                <a:gridCol w="1005840"/>
                <a:gridCol w="867410"/>
                <a:gridCol w="670560"/>
                <a:gridCol w="779145"/>
                <a:gridCol w="1463040"/>
                <a:gridCol w="793750"/>
                <a:gridCol w="749300"/>
              </a:tblGrid>
              <a:tr h="0"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地块编号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用地代码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规划用途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用地面积（亩）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容积率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建筑密度（</a:t>
                      </a:r>
                      <a:r>
                        <a:rPr lang="en-US" altLang="zh-CN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97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综合建筑密度（</a:t>
                      </a:r>
                      <a:r>
                        <a:rPr lang="en-US" altLang="zh-CN" sz="97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97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绿地率（</a:t>
                      </a:r>
                      <a:r>
                        <a:rPr lang="en-US" altLang="zh-CN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%</a:t>
                      </a:r>
                      <a:r>
                        <a:rPr lang="zh-CN" altLang="en-US" sz="97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7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建筑限</a:t>
                      </a:r>
                      <a:r>
                        <a:rPr lang="zh-CN" altLang="en-US" sz="97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高（</a:t>
                      </a:r>
                      <a:r>
                        <a:rPr lang="en-US" altLang="zh-CN" sz="97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</a:t>
                      </a:r>
                      <a:r>
                        <a:rPr lang="zh-CN" altLang="en-US" sz="97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altLang="en-US" sz="97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571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50" b="0" i="0" u="none" strike="noStrike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修改前</a:t>
                      </a:r>
                      <a:endParaRPr lang="zh-CN" altLang="en-US" sz="85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85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CC03-02-E</a:t>
                      </a:r>
                      <a:endParaRPr lang="zh-CN" altLang="en-US" sz="85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070102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城镇住宅用地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50" b="0" i="0" u="none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16.37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≤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2.9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dirty="0" smtClean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≤</a:t>
                      </a:r>
                      <a:r>
                        <a:rPr lang="en-US" altLang="zh-CN" sz="850" dirty="0" smtClean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30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25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7571"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850" dirty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修改后</a:t>
                      </a:r>
                      <a:endParaRPr lang="zh-CN" altLang="en-US" sz="85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en-US" altLang="zh-CN" sz="850" b="0" i="0" u="none" strike="noStrike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CC03-02-E</a:t>
                      </a:r>
                      <a:endParaRPr lang="zh-CN" altLang="en-US" sz="850" b="0" i="0" u="none" strike="noStrike" dirty="0">
                        <a:solidFill>
                          <a:schemeClr val="tx1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070102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城镇住宅用地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18.977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≤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2.9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dirty="0" smtClean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≤</a:t>
                      </a:r>
                      <a:r>
                        <a:rPr lang="en-US" altLang="zh-CN" sz="850" dirty="0" smtClean="0"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30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≥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25</a:t>
                      </a:r>
                      <a:endParaRPr lang="en-US" altLang="zh-CN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≤</a:t>
                      </a:r>
                      <a:r>
                        <a:rPr lang="en-US" altLang="zh-CN" sz="850" b="0" i="0" u="none" kern="12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80</a:t>
                      </a:r>
                      <a:endParaRPr lang="zh-CN" altLang="en-US" sz="850" b="0" i="0" u="none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776" marR="5776" marT="57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object 2"/>
          <p:cNvSpPr txBox="1"/>
          <p:nvPr/>
        </p:nvSpPr>
        <p:spPr>
          <a:xfrm>
            <a:off x="9959975" y="6609080"/>
            <a:ext cx="2142490" cy="21526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Times New Roman" panose="02020603050405020304" charset="0"/>
                <a:ea typeface="方正仿宋_GB2312" panose="02000000000000000000" charset="-122"/>
              </a:rPr>
              <a:t>宝鸡市自然资源和规划局</a:t>
            </a:r>
            <a:endParaRPr lang="zh-CN" altLang="en-US" sz="1400" b="1" dirty="0">
              <a:solidFill>
                <a:schemeClr val="tx1"/>
              </a:solidFill>
              <a:latin typeface="Times New Roman" panose="02020603050405020304" charset="0"/>
              <a:ea typeface="方正仿宋_GB2312" panose="02000000000000000000" charset="-122"/>
            </a:endParaRPr>
          </a:p>
        </p:txBody>
      </p:sp>
      <p:sp>
        <p:nvSpPr>
          <p:cNvPr id="99" name="object 11"/>
          <p:cNvSpPr/>
          <p:nvPr/>
        </p:nvSpPr>
        <p:spPr>
          <a:xfrm>
            <a:off x="6541270" y="1567180"/>
            <a:ext cx="400325" cy="2730276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90">
              <a:solidFill>
                <a:schemeClr val="tx1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350500" y="1872615"/>
            <a:ext cx="1628775" cy="1751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20000"/>
              </a:lnSpc>
              <a:defRPr/>
            </a:pPr>
            <a:r>
              <a:rPr lang="en-US" altLang="zh-CN" sz="900" spc="20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  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按照宝鸡市2025年第1次国土空间规划委员会办公室会议会议纪要执行。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千渭尚品四期</a:t>
            </a:r>
            <a:r>
              <a:rPr lang="en-US" altLang="zh-CN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CC03-02-E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地块的违法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建设行为已经市执法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局处理完毕，经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研究，其违法建设行为未对周围规划造成严重影响，按现状认定，其实际建设用地为</a:t>
            </a:r>
            <a:r>
              <a:rPr lang="en-US" altLang="zh-CN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18.977</a:t>
            </a:r>
            <a:r>
              <a:rPr lang="zh-CN" altLang="en-US" sz="900" dirty="0" smtClean="0">
                <a:latin typeface="仿宋_GB2312" panose="02010609030101010101" pitchFamily="49" charset="-122"/>
                <a:ea typeface="仿宋_GB2312" panose="02010609030101010101" pitchFamily="49" charset="-122"/>
                <a:sym typeface="+mn-ea"/>
              </a:rPr>
              <a:t>亩。</a:t>
            </a:r>
            <a:endParaRPr lang="zh-CN" altLang="en-US" sz="900" dirty="0" smtClean="0"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  <a:p>
            <a:pPr marL="12700" algn="just">
              <a:lnSpc>
                <a:spcPct val="120000"/>
              </a:lnSpc>
              <a:defRPr/>
            </a:pPr>
            <a:endParaRPr lang="zh-CN" altLang="en-US" sz="900" spc="20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857" y="1764141"/>
            <a:ext cx="2701984" cy="19949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14" name="椭圆 113"/>
          <p:cNvSpPr/>
          <p:nvPr/>
        </p:nvSpPr>
        <p:spPr>
          <a:xfrm>
            <a:off x="2189701" y="2780643"/>
            <a:ext cx="128016" cy="12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文本框 120"/>
          <p:cNvSpPr txBox="1"/>
          <p:nvPr/>
        </p:nvSpPr>
        <p:spPr>
          <a:xfrm>
            <a:off x="1766818" y="287337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 smtClean="0"/>
              <a:t>现虢镇初级中学</a:t>
            </a:r>
            <a:endParaRPr lang="zh-CN" altLang="en-US" sz="1000" dirty="0"/>
          </a:p>
        </p:txBody>
      </p:sp>
      <p:sp>
        <p:nvSpPr>
          <p:cNvPr id="204" name="椭圆 203"/>
          <p:cNvSpPr/>
          <p:nvPr/>
        </p:nvSpPr>
        <p:spPr>
          <a:xfrm>
            <a:off x="2020738" y="2471945"/>
            <a:ext cx="170666" cy="17066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6" name="文本框 225"/>
          <p:cNvSpPr txBox="1"/>
          <p:nvPr/>
        </p:nvSpPr>
        <p:spPr>
          <a:xfrm>
            <a:off x="1564897" y="2223315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 smtClean="0"/>
              <a:t>拟调整用地位置</a:t>
            </a:r>
            <a:endParaRPr lang="zh-CN" altLang="en-US" sz="1000" dirty="0"/>
          </a:p>
        </p:txBody>
      </p:sp>
      <p:sp>
        <p:nvSpPr>
          <p:cNvPr id="129" name="任意多边形 128"/>
          <p:cNvSpPr/>
          <p:nvPr/>
        </p:nvSpPr>
        <p:spPr>
          <a:xfrm>
            <a:off x="1587500" y="3860800"/>
            <a:ext cx="1225550" cy="381000"/>
          </a:xfrm>
          <a:custGeom>
            <a:avLst/>
            <a:gdLst>
              <a:gd name="connsiteX0" fmla="*/ 1225550 w 1225550"/>
              <a:gd name="connsiteY0" fmla="*/ 381000 h 381000"/>
              <a:gd name="connsiteX1" fmla="*/ 0 w 1225550"/>
              <a:gd name="connsiteY1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5550" h="381000">
                <a:moveTo>
                  <a:pt x="1225550" y="381000"/>
                </a:moveTo>
                <a:lnTo>
                  <a:pt x="0" y="0"/>
                </a:lnTo>
              </a:path>
            </a:pathLst>
          </a:custGeom>
          <a:noFill/>
          <a:ln w="317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文本框 231"/>
          <p:cNvSpPr txBox="1"/>
          <p:nvPr/>
        </p:nvSpPr>
        <p:spPr>
          <a:xfrm rot="324902">
            <a:off x="1052739" y="5061743"/>
            <a:ext cx="69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/>
              <a:t>陈仓北路</a:t>
            </a:r>
            <a:endParaRPr lang="zh-CN" altLang="en-US" sz="1000" dirty="0"/>
          </a:p>
        </p:txBody>
      </p:sp>
      <p:sp>
        <p:nvSpPr>
          <p:cNvPr id="233" name="文本框 232"/>
          <p:cNvSpPr txBox="1"/>
          <p:nvPr/>
        </p:nvSpPr>
        <p:spPr>
          <a:xfrm rot="785058">
            <a:off x="1835701" y="4842268"/>
            <a:ext cx="338554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1000" dirty="0" smtClean="0"/>
              <a:t>陈仓中路</a:t>
            </a:r>
            <a:endParaRPr lang="zh-CN" altLang="en-US" sz="1000" dirty="0"/>
          </a:p>
        </p:txBody>
      </p:sp>
      <p:sp>
        <p:nvSpPr>
          <p:cNvPr id="235" name="文本框 234"/>
          <p:cNvSpPr txBox="1"/>
          <p:nvPr/>
        </p:nvSpPr>
        <p:spPr>
          <a:xfrm rot="1272052">
            <a:off x="1213283" y="4180307"/>
            <a:ext cx="336550" cy="472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1000" dirty="0"/>
              <a:t>沁苑路</a:t>
            </a:r>
            <a:endParaRPr lang="zh-CN" altLang="en-US" sz="1000" dirty="0"/>
          </a:p>
        </p:txBody>
      </p:sp>
      <p:sp>
        <p:nvSpPr>
          <p:cNvPr id="236" name="文本框 235"/>
          <p:cNvSpPr txBox="1"/>
          <p:nvPr/>
        </p:nvSpPr>
        <p:spPr>
          <a:xfrm rot="367095">
            <a:off x="1002619" y="6183515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 smtClean="0"/>
              <a:t>陈仓大道</a:t>
            </a:r>
            <a:endParaRPr lang="zh-CN" altLang="en-US" sz="1000" dirty="0"/>
          </a:p>
        </p:txBody>
      </p:sp>
      <p:sp>
        <p:nvSpPr>
          <p:cNvPr id="245" name="矩形 244"/>
          <p:cNvSpPr/>
          <p:nvPr/>
        </p:nvSpPr>
        <p:spPr>
          <a:xfrm>
            <a:off x="3148330" y="4697730"/>
            <a:ext cx="883031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00" b="1" dirty="0" smtClean="0">
                <a:latin typeface="Times New Roman" panose="02020603050405020304" charset="0"/>
                <a:ea typeface="方正仿宋_GB2312" panose="02000000000000000000" charset="-122"/>
              </a:rPr>
              <a:t>控制指标</a:t>
            </a:r>
            <a:r>
              <a:rPr lang="en-US" altLang="zh-CN" sz="1000" b="1" dirty="0" smtClean="0">
                <a:latin typeface="Times New Roman" panose="02020603050405020304" charset="0"/>
                <a:ea typeface="方正仿宋_GB2312" panose="02000000000000000000" charset="-122"/>
              </a:rPr>
              <a:t>：</a:t>
            </a:r>
            <a:endParaRPr lang="zh-CN" altLang="en-US" sz="970" spc="20" dirty="0">
              <a:solidFill>
                <a:schemeClr val="tx1"/>
              </a:solidFill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10443845" y="1565910"/>
            <a:ext cx="93980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000" b="1" dirty="0">
                <a:latin typeface="Times New Roman" panose="02020603050405020304" charset="0"/>
                <a:ea typeface="方正仿宋_GB2312" panose="02000000000000000000" charset="-122"/>
              </a:rPr>
              <a:t>用</a:t>
            </a:r>
            <a:r>
              <a:rPr lang="zh-CN" altLang="en-US" sz="1000" b="1" dirty="0" smtClean="0">
                <a:latin typeface="Times New Roman" panose="02020603050405020304" charset="0"/>
                <a:ea typeface="方正仿宋_GB2312" panose="02000000000000000000" charset="-122"/>
              </a:rPr>
              <a:t>地布局</a:t>
            </a:r>
            <a:r>
              <a:rPr lang="en-US" altLang="zh-CN" sz="1000" b="1" dirty="0" smtClean="0">
                <a:latin typeface="Times New Roman" panose="02020603050405020304" charset="0"/>
                <a:ea typeface="方正仿宋_GB2312" panose="02000000000000000000" charset="-122"/>
              </a:rPr>
              <a:t>：</a:t>
            </a:r>
            <a:endParaRPr lang="zh-CN" altLang="en-US" sz="970" spc="20" dirty="0">
              <a:solidFill>
                <a:schemeClr val="tx1"/>
              </a:solidFill>
              <a:latin typeface="仿宋_GB2312" panose="02010609030101010101" pitchFamily="49" charset="-122"/>
              <a:ea typeface="仿宋_GB2312" panose="02010609030101010101" pitchFamily="49" charset="-122"/>
              <a:sym typeface="+mn-ea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468326" y="2396695"/>
            <a:ext cx="624318" cy="220303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800" b="1" dirty="0" smtClean="0">
                <a:solidFill>
                  <a:schemeClr val="tx1"/>
                </a:solidFill>
              </a:rPr>
              <a:t>16.372</a:t>
            </a:r>
            <a:r>
              <a:rPr lang="zh-CN" altLang="en-US" sz="800" b="1" dirty="0" smtClean="0">
                <a:solidFill>
                  <a:schemeClr val="tx1"/>
                </a:solidFill>
              </a:rPr>
              <a:t>亩</a:t>
            </a:r>
            <a:endParaRPr lang="zh-CN" altLang="en-US" sz="800" b="1" dirty="0" smtClean="0">
              <a:solidFill>
                <a:schemeClr val="tx1"/>
              </a:solidFill>
            </a:endParaRPr>
          </a:p>
        </p:txBody>
      </p:sp>
      <p:cxnSp>
        <p:nvCxnSpPr>
          <p:cNvPr id="95" name="直接箭头连接符 94"/>
          <p:cNvCxnSpPr>
            <a:endCxn id="94" idx="3"/>
          </p:cNvCxnSpPr>
          <p:nvPr/>
        </p:nvCxnSpPr>
        <p:spPr>
          <a:xfrm flipH="1" flipV="1">
            <a:off x="4092644" y="2506847"/>
            <a:ext cx="189030" cy="10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Rectangle 41"/>
          <p:cNvSpPr/>
          <p:nvPr>
            <p:custDataLst>
              <p:tags r:id="rId5"/>
            </p:custDataLst>
          </p:nvPr>
        </p:nvSpPr>
        <p:spPr>
          <a:xfrm>
            <a:off x="3148330" y="4178935"/>
            <a:ext cx="2658745" cy="188595"/>
          </a:xfrm>
          <a:prstGeom prst="rect">
            <a:avLst/>
          </a:prstGeom>
          <a:noFill/>
          <a:ln w="9525">
            <a:noFill/>
          </a:ln>
        </p:spPr>
        <p:txBody>
          <a:bodyPr wrap="square" lIns="58680" tIns="29340" rIns="58680" bIns="29340">
            <a:noAutofit/>
          </a:bodyPr>
          <a:lstStyle/>
          <a:p>
            <a:r>
              <a:rPr altLang="en-US" sz="800" dirty="0" err="1">
                <a:solidFill>
                  <a:schemeClr val="tx1"/>
                </a:solidFill>
                <a:latin typeface="+mn-ea"/>
              </a:rPr>
              <a:t>图片来源</a:t>
            </a:r>
            <a:r>
              <a:rPr altLang="en-US" sz="8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zh-CN" sz="800" dirty="0" smtClean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800" dirty="0" smtClean="0">
                <a:solidFill>
                  <a:schemeClr val="tx1"/>
                </a:solidFill>
                <a:latin typeface="+mn-ea"/>
              </a:rPr>
              <a:t>宝鸡市国土空间总体规划</a:t>
            </a:r>
            <a:r>
              <a:rPr lang="en-US" altLang="zh-CN" sz="800" dirty="0" smtClean="0">
                <a:solidFill>
                  <a:schemeClr val="tx1"/>
                </a:solidFill>
                <a:latin typeface="+mn-ea"/>
              </a:rPr>
              <a:t>(2021-2035</a:t>
            </a:r>
            <a:r>
              <a:rPr lang="zh-CN" altLang="en-US" sz="800" dirty="0" smtClean="0">
                <a:solidFill>
                  <a:schemeClr val="tx1"/>
                </a:solidFill>
                <a:latin typeface="+mn-ea"/>
              </a:rPr>
              <a:t>年</a:t>
            </a:r>
            <a:r>
              <a:rPr lang="en-US" altLang="zh-CN" sz="800" dirty="0" smtClean="0">
                <a:solidFill>
                  <a:schemeClr val="tx1"/>
                </a:solidFill>
                <a:latin typeface="+mn-ea"/>
              </a:rPr>
              <a:t>)》</a:t>
            </a:r>
            <a:endParaRPr lang="en-US" altLang="zh-CN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9" name="文本框 278"/>
          <p:cNvSpPr txBox="1"/>
          <p:nvPr/>
        </p:nvSpPr>
        <p:spPr>
          <a:xfrm rot="785058">
            <a:off x="5230105" y="2528179"/>
            <a:ext cx="338554" cy="603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000" dirty="0" smtClean="0"/>
              <a:t>陈仓中路</a:t>
            </a:r>
            <a:endParaRPr lang="zh-CN" altLang="en-US" sz="1000" dirty="0"/>
          </a:p>
        </p:txBody>
      </p:sp>
      <p:sp>
        <p:nvSpPr>
          <p:cNvPr id="280" name="文本框 279"/>
          <p:cNvSpPr txBox="1"/>
          <p:nvPr/>
        </p:nvSpPr>
        <p:spPr>
          <a:xfrm rot="1150073">
            <a:off x="4592298" y="1669642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 smtClean="0"/>
              <a:t>和平路</a:t>
            </a:r>
            <a:endParaRPr lang="zh-CN" altLang="en-US" sz="1000" dirty="0"/>
          </a:p>
        </p:txBody>
      </p:sp>
      <p:sp>
        <p:nvSpPr>
          <p:cNvPr id="281" name="文本框 280"/>
          <p:cNvSpPr txBox="1"/>
          <p:nvPr/>
        </p:nvSpPr>
        <p:spPr>
          <a:xfrm rot="1272052">
            <a:off x="4329700" y="2916135"/>
            <a:ext cx="338554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1000" dirty="0"/>
              <a:t>新城二路</a:t>
            </a:r>
            <a:endParaRPr lang="zh-CN" altLang="en-US" sz="1000" dirty="0"/>
          </a:p>
        </p:txBody>
      </p:sp>
      <p:sp>
        <p:nvSpPr>
          <p:cNvPr id="282" name="文本框 281"/>
          <p:cNvSpPr txBox="1"/>
          <p:nvPr/>
        </p:nvSpPr>
        <p:spPr>
          <a:xfrm rot="367095">
            <a:off x="4799018" y="3747241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00" dirty="0" smtClean="0"/>
              <a:t>陈仓大道</a:t>
            </a:r>
            <a:endParaRPr lang="zh-CN" altLang="en-US" sz="1000" dirty="0"/>
          </a:p>
        </p:txBody>
      </p:sp>
      <p:sp>
        <p:nvSpPr>
          <p:cNvPr id="86" name="矩形 85"/>
          <p:cNvSpPr/>
          <p:nvPr/>
        </p:nvSpPr>
        <p:spPr>
          <a:xfrm>
            <a:off x="184571" y="5175920"/>
            <a:ext cx="621589" cy="222370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800" b="1" dirty="0" smtClean="0">
                <a:solidFill>
                  <a:schemeClr val="tx1"/>
                </a:solidFill>
              </a:rPr>
              <a:t>18.978</a:t>
            </a:r>
            <a:r>
              <a:rPr lang="zh-CN" altLang="en-US" sz="800" b="1" dirty="0" smtClean="0">
                <a:solidFill>
                  <a:schemeClr val="tx1"/>
                </a:solidFill>
              </a:rPr>
              <a:t>亩</a:t>
            </a:r>
            <a:endParaRPr lang="zh-CN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87" name="直接箭头连接符 86"/>
          <p:cNvCxnSpPr>
            <a:endCxn id="86" idx="0"/>
          </p:cNvCxnSpPr>
          <p:nvPr/>
        </p:nvCxnSpPr>
        <p:spPr>
          <a:xfrm flipH="1">
            <a:off x="495366" y="5020848"/>
            <a:ext cx="236418" cy="1550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任意多边形 99"/>
          <p:cNvSpPr/>
          <p:nvPr/>
        </p:nvSpPr>
        <p:spPr>
          <a:xfrm>
            <a:off x="493574" y="4765503"/>
            <a:ext cx="740225" cy="355308"/>
          </a:xfrm>
          <a:custGeom>
            <a:avLst/>
            <a:gdLst>
              <a:gd name="connsiteX0" fmla="*/ 595312 w 595312"/>
              <a:gd name="connsiteY0" fmla="*/ 66675 h 285750"/>
              <a:gd name="connsiteX1" fmla="*/ 38100 w 595312"/>
              <a:gd name="connsiteY1" fmla="*/ 0 h 285750"/>
              <a:gd name="connsiteX2" fmla="*/ 0 w 595312"/>
              <a:gd name="connsiteY2" fmla="*/ 190500 h 285750"/>
              <a:gd name="connsiteX3" fmla="*/ 4762 w 595312"/>
              <a:gd name="connsiteY3" fmla="*/ 214312 h 285750"/>
              <a:gd name="connsiteX4" fmla="*/ 509587 w 595312"/>
              <a:gd name="connsiteY4" fmla="*/ 285750 h 285750"/>
              <a:gd name="connsiteX5" fmla="*/ 523875 w 595312"/>
              <a:gd name="connsiteY5" fmla="*/ 271462 h 285750"/>
              <a:gd name="connsiteX6" fmla="*/ 595312 w 595312"/>
              <a:gd name="connsiteY6" fmla="*/ 66675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312" h="285750">
                <a:moveTo>
                  <a:pt x="595312" y="66675"/>
                </a:moveTo>
                <a:lnTo>
                  <a:pt x="38100" y="0"/>
                </a:lnTo>
                <a:lnTo>
                  <a:pt x="0" y="190500"/>
                </a:lnTo>
                <a:lnTo>
                  <a:pt x="4762" y="214312"/>
                </a:lnTo>
                <a:lnTo>
                  <a:pt x="509587" y="285750"/>
                </a:lnTo>
                <a:lnTo>
                  <a:pt x="523875" y="271462"/>
                </a:lnTo>
                <a:lnTo>
                  <a:pt x="595312" y="66675"/>
                </a:lnTo>
                <a:close/>
              </a:path>
            </a:pathLst>
          </a:custGeom>
          <a:noFill/>
          <a:ln w="31750">
            <a:solidFill>
              <a:srgbClr val="C00000"/>
            </a:solidFill>
            <a:prstDash val="sysDash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485295" y="4848289"/>
            <a:ext cx="698499" cy="174085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800" dirty="0" smtClean="0">
                <a:solidFill>
                  <a:srgbClr val="C00000"/>
                </a:solidFill>
              </a:rPr>
              <a:t>CC03-02-E</a:t>
            </a:r>
            <a:endParaRPr lang="zh-CN" altLang="en-US" sz="800" dirty="0">
              <a:solidFill>
                <a:srgbClr val="C00000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120198" y="2551589"/>
            <a:ext cx="588168" cy="264319"/>
          </a:xfrm>
          <a:custGeom>
            <a:avLst/>
            <a:gdLst>
              <a:gd name="connsiteX0" fmla="*/ 588168 w 588168"/>
              <a:gd name="connsiteY0" fmla="*/ 66675 h 264319"/>
              <a:gd name="connsiteX1" fmla="*/ 526256 w 588168"/>
              <a:gd name="connsiteY1" fmla="*/ 264319 h 264319"/>
              <a:gd name="connsiteX2" fmla="*/ 0 w 588168"/>
              <a:gd name="connsiteY2" fmla="*/ 190500 h 264319"/>
              <a:gd name="connsiteX3" fmla="*/ 42862 w 588168"/>
              <a:gd name="connsiteY3" fmla="*/ 0 h 264319"/>
              <a:gd name="connsiteX4" fmla="*/ 588168 w 588168"/>
              <a:gd name="connsiteY4" fmla="*/ 66675 h 26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8" h="264319">
                <a:moveTo>
                  <a:pt x="588168" y="66675"/>
                </a:moveTo>
                <a:lnTo>
                  <a:pt x="526256" y="264319"/>
                </a:lnTo>
                <a:lnTo>
                  <a:pt x="0" y="190500"/>
                </a:lnTo>
                <a:lnTo>
                  <a:pt x="42862" y="0"/>
                </a:lnTo>
                <a:lnTo>
                  <a:pt x="588168" y="66675"/>
                </a:lnTo>
                <a:close/>
              </a:path>
            </a:pathLst>
          </a:custGeom>
          <a:noFill/>
          <a:ln w="31750">
            <a:solidFill>
              <a:srgbClr val="C00000"/>
            </a:solidFill>
            <a:prstDash val="sysDash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/>
        </p:nvSpPr>
        <p:spPr>
          <a:xfrm>
            <a:off x="4011667" y="2570147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 smtClean="0"/>
              <a:t>城镇住宅用地</a:t>
            </a:r>
            <a:endParaRPr lang="zh-CN" altLang="en-US" sz="800" b="1" dirty="0"/>
          </a:p>
        </p:txBody>
      </p:sp>
      <p:cxnSp>
        <p:nvCxnSpPr>
          <p:cNvPr id="9" name="直接连接符 8"/>
          <p:cNvCxnSpPr/>
          <p:nvPr/>
        </p:nvCxnSpPr>
        <p:spPr>
          <a:xfrm flipH="1" flipV="1">
            <a:off x="4120198" y="2742754"/>
            <a:ext cx="531018" cy="7220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 rot="1272052">
            <a:off x="441758" y="3983457"/>
            <a:ext cx="336550" cy="472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ctr"/>
            <a:r>
              <a:rPr lang="zh-CN" altLang="en-US" sz="1000" dirty="0"/>
              <a:t>花苑路</a:t>
            </a:r>
            <a:endParaRPr lang="zh-CN" altLang="en-US" sz="1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/>
          <a:srcRect l="4965" r="4822" b="4995"/>
          <a:stretch>
            <a:fillRect/>
          </a:stretch>
        </p:blipFill>
        <p:spPr>
          <a:xfrm>
            <a:off x="7023100" y="1639429"/>
            <a:ext cx="3028950" cy="24614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99891" y="2396695"/>
            <a:ext cx="624318" cy="220303"/>
          </a:xfrm>
          <a:prstGeom prst="rect">
            <a:avLst/>
          </a:prstGeom>
          <a:solidFill>
            <a:schemeClr val="bg1">
              <a:alpha val="6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en-US" altLang="zh-CN" sz="800" b="1" dirty="0" smtClean="0">
                <a:solidFill>
                  <a:schemeClr val="tx1"/>
                </a:solidFill>
              </a:rPr>
              <a:t>18.977</a:t>
            </a:r>
            <a:r>
              <a:rPr lang="zh-CN" altLang="en-US" sz="800" b="1" dirty="0" smtClean="0">
                <a:solidFill>
                  <a:schemeClr val="tx1"/>
                </a:solidFill>
              </a:rPr>
              <a:t>亩</a:t>
            </a:r>
            <a:endParaRPr lang="zh-CN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7" name="直接箭头连接符 6"/>
          <p:cNvCxnSpPr>
            <a:endCxn id="6" idx="3"/>
          </p:cNvCxnSpPr>
          <p:nvPr/>
        </p:nvCxnSpPr>
        <p:spPr>
          <a:xfrm flipH="1" flipV="1">
            <a:off x="7724209" y="2506847"/>
            <a:ext cx="189030" cy="102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785058">
            <a:off x="8861670" y="2528179"/>
            <a:ext cx="338554" cy="6032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1000" dirty="0" smtClean="0"/>
              <a:t>陈仓中路</a:t>
            </a:r>
            <a:endParaRPr lang="zh-CN" altLang="en-US" sz="1000" dirty="0"/>
          </a:p>
        </p:txBody>
      </p:sp>
      <p:sp>
        <p:nvSpPr>
          <p:cNvPr id="11" name="文本框 10"/>
          <p:cNvSpPr txBox="1"/>
          <p:nvPr/>
        </p:nvSpPr>
        <p:spPr>
          <a:xfrm rot="1150073">
            <a:off x="8223863" y="1669642"/>
            <a:ext cx="5693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000" dirty="0" smtClean="0"/>
              <a:t>和平路</a:t>
            </a:r>
            <a:endParaRPr lang="zh-CN" altLang="en-US" sz="1000" dirty="0"/>
          </a:p>
        </p:txBody>
      </p:sp>
      <p:sp>
        <p:nvSpPr>
          <p:cNvPr id="13" name="文本框 12"/>
          <p:cNvSpPr txBox="1"/>
          <p:nvPr/>
        </p:nvSpPr>
        <p:spPr>
          <a:xfrm rot="1272052">
            <a:off x="7961265" y="2916135"/>
            <a:ext cx="338554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ctr"/>
            <a:r>
              <a:rPr lang="zh-CN" altLang="en-US" sz="1000" dirty="0"/>
              <a:t>新城二路</a:t>
            </a:r>
            <a:endParaRPr lang="zh-CN" altLang="en-US" sz="1000" dirty="0"/>
          </a:p>
        </p:txBody>
      </p:sp>
      <p:sp>
        <p:nvSpPr>
          <p:cNvPr id="15" name="文本框 14"/>
          <p:cNvSpPr txBox="1"/>
          <p:nvPr/>
        </p:nvSpPr>
        <p:spPr>
          <a:xfrm rot="367095">
            <a:off x="8430583" y="3747241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000" dirty="0" smtClean="0"/>
              <a:t>陈仓大道</a:t>
            </a:r>
            <a:endParaRPr lang="zh-CN" altLang="en-US" sz="1000" dirty="0"/>
          </a:p>
        </p:txBody>
      </p:sp>
      <p:sp>
        <p:nvSpPr>
          <p:cNvPr id="16" name="任意多边形 15"/>
          <p:cNvSpPr/>
          <p:nvPr/>
        </p:nvSpPr>
        <p:spPr>
          <a:xfrm>
            <a:off x="7751763" y="2551589"/>
            <a:ext cx="588168" cy="264319"/>
          </a:xfrm>
          <a:custGeom>
            <a:avLst/>
            <a:gdLst>
              <a:gd name="connsiteX0" fmla="*/ 588168 w 588168"/>
              <a:gd name="connsiteY0" fmla="*/ 66675 h 264319"/>
              <a:gd name="connsiteX1" fmla="*/ 526256 w 588168"/>
              <a:gd name="connsiteY1" fmla="*/ 264319 h 264319"/>
              <a:gd name="connsiteX2" fmla="*/ 0 w 588168"/>
              <a:gd name="connsiteY2" fmla="*/ 190500 h 264319"/>
              <a:gd name="connsiteX3" fmla="*/ 42862 w 588168"/>
              <a:gd name="connsiteY3" fmla="*/ 0 h 264319"/>
              <a:gd name="connsiteX4" fmla="*/ 588168 w 588168"/>
              <a:gd name="connsiteY4" fmla="*/ 66675 h 26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168" h="264319">
                <a:moveTo>
                  <a:pt x="588168" y="66675"/>
                </a:moveTo>
                <a:lnTo>
                  <a:pt x="526256" y="264319"/>
                </a:lnTo>
                <a:lnTo>
                  <a:pt x="0" y="190500"/>
                </a:lnTo>
                <a:lnTo>
                  <a:pt x="42862" y="0"/>
                </a:lnTo>
                <a:lnTo>
                  <a:pt x="588168" y="66675"/>
                </a:lnTo>
                <a:close/>
              </a:path>
            </a:pathLst>
          </a:custGeom>
          <a:noFill/>
          <a:ln w="31750">
            <a:solidFill>
              <a:srgbClr val="C00000"/>
            </a:solidFill>
            <a:prstDash val="sysDash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643232" y="2570147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800" b="1" dirty="0" smtClean="0"/>
              <a:t>城镇住宅用地</a:t>
            </a:r>
            <a:endParaRPr lang="zh-CN" altLang="en-US" sz="800" b="1" dirty="0"/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7751763" y="2742754"/>
            <a:ext cx="531018" cy="7220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rot="324902">
            <a:off x="3950879" y="2817653"/>
            <a:ext cx="69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000" dirty="0"/>
              <a:t>陈仓北路</a:t>
            </a:r>
            <a:endParaRPr lang="zh-CN" altLang="en-US" sz="1000" dirty="0"/>
          </a:p>
        </p:txBody>
      </p:sp>
      <p:sp>
        <p:nvSpPr>
          <p:cNvPr id="21" name="文本框 20"/>
          <p:cNvSpPr txBox="1"/>
          <p:nvPr/>
        </p:nvSpPr>
        <p:spPr>
          <a:xfrm rot="324902">
            <a:off x="7582444" y="2773838"/>
            <a:ext cx="690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000" dirty="0"/>
              <a:t>陈仓北路</a:t>
            </a:r>
            <a:endParaRPr lang="zh-CN" altLang="en-US" sz="1000" dirty="0"/>
          </a:p>
        </p:txBody>
      </p:sp>
      <p:sp>
        <p:nvSpPr>
          <p:cNvPr id="22" name="文本框 21"/>
          <p:cNvSpPr txBox="1"/>
          <p:nvPr/>
        </p:nvSpPr>
        <p:spPr>
          <a:xfrm rot="1272052">
            <a:off x="4731183" y="2075917"/>
            <a:ext cx="336550" cy="472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ctr"/>
            <a:r>
              <a:rPr lang="zh-CN" altLang="en-US" sz="1000" dirty="0"/>
              <a:t>沁苑路</a:t>
            </a:r>
            <a:endParaRPr lang="zh-CN" altLang="en-US" sz="1000" dirty="0"/>
          </a:p>
        </p:txBody>
      </p:sp>
      <p:sp>
        <p:nvSpPr>
          <p:cNvPr id="23" name="文本框 22"/>
          <p:cNvSpPr txBox="1"/>
          <p:nvPr/>
        </p:nvSpPr>
        <p:spPr>
          <a:xfrm rot="1272052">
            <a:off x="3959658" y="1879067"/>
            <a:ext cx="336550" cy="472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ctr"/>
            <a:r>
              <a:rPr lang="zh-CN" altLang="en-US" sz="1000" dirty="0"/>
              <a:t>花苑路</a:t>
            </a:r>
            <a:endParaRPr lang="zh-CN" altLang="en-US" sz="1000" dirty="0"/>
          </a:p>
        </p:txBody>
      </p:sp>
      <p:sp>
        <p:nvSpPr>
          <p:cNvPr id="24" name="文本框 23"/>
          <p:cNvSpPr txBox="1"/>
          <p:nvPr/>
        </p:nvSpPr>
        <p:spPr>
          <a:xfrm rot="1272052">
            <a:off x="8431963" y="2075917"/>
            <a:ext cx="336550" cy="472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ctr"/>
            <a:r>
              <a:rPr lang="zh-CN" altLang="en-US" sz="1000" dirty="0"/>
              <a:t>沁苑路</a:t>
            </a:r>
            <a:endParaRPr lang="zh-CN" altLang="en-US" sz="1000" dirty="0"/>
          </a:p>
        </p:txBody>
      </p:sp>
      <p:sp>
        <p:nvSpPr>
          <p:cNvPr id="25" name="文本框 24"/>
          <p:cNvSpPr txBox="1"/>
          <p:nvPr/>
        </p:nvSpPr>
        <p:spPr>
          <a:xfrm rot="1272052">
            <a:off x="7660438" y="1879067"/>
            <a:ext cx="336550" cy="472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pPr algn="ctr"/>
            <a:r>
              <a:rPr lang="zh-CN" altLang="en-US" sz="1000" dirty="0"/>
              <a:t>花苑路</a:t>
            </a:r>
            <a:endParaRPr lang="zh-CN" altLang="en-US" sz="1000" dirty="0"/>
          </a:p>
        </p:txBody>
      </p:sp>
      <p:sp>
        <p:nvSpPr>
          <p:cNvPr id="8" name="圆角矩形 7"/>
          <p:cNvSpPr/>
          <p:nvPr/>
        </p:nvSpPr>
        <p:spPr>
          <a:xfrm>
            <a:off x="6483985" y="4882515"/>
            <a:ext cx="908050" cy="819785"/>
          </a:xfrm>
          <a:prstGeom prst="roundRect">
            <a:avLst/>
          </a:prstGeom>
          <a:noFill/>
          <a:ln w="31750">
            <a:solidFill>
              <a:srgbClr val="C00000"/>
            </a:solidFill>
            <a:prstDash val="sysDash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287f7933-ed50-4d84-819a-b6568390b7a1}"/>
  <p:tag name="TABLE_ENDDRAG_ORIGIN_RECT" val="687*91"/>
  <p:tag name="TABLE_ENDDRAG_RECT" val="247*313*687*91"/>
</p:tagLst>
</file>

<file path=ppt/tags/tag64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C00000"/>
          </a:solidFill>
          <a:prstDash val="sysDash"/>
        </a:ln>
        <a:effectLst>
          <a:outerShdw blurRad="50800" dist="127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WPS 演示</Application>
  <PresentationFormat>自定义</PresentationFormat>
  <Paragraphs>135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2" baseType="lpstr">
      <vt:lpstr>Arial</vt:lpstr>
      <vt:lpstr>宋体</vt:lpstr>
      <vt:lpstr>Wingdings</vt:lpstr>
      <vt:lpstr>Nimbus Roman No9 L</vt:lpstr>
      <vt:lpstr>Wingdings</vt:lpstr>
      <vt:lpstr>国标仿宋</vt:lpstr>
      <vt:lpstr>Noto Music</vt:lpstr>
      <vt:lpstr>方正仿宋_GB2312</vt:lpstr>
      <vt:lpstr>Calibri</vt:lpstr>
      <vt:lpstr>仿宋_GB2312</vt:lpstr>
      <vt:lpstr>仿宋</vt:lpstr>
      <vt:lpstr>Times New Roman</vt:lpstr>
      <vt:lpstr>方正仿宋_GBK</vt:lpstr>
      <vt:lpstr>微软雅黑</vt:lpstr>
      <vt:lpstr>方正黑体_GBK</vt:lpstr>
      <vt:lpstr>微软雅黑</vt:lpstr>
      <vt:lpstr>宋体</vt:lpstr>
      <vt:lpstr>Arial Unicode MS</vt:lpstr>
      <vt:lpstr>方正书宋_GBK</vt:lpstr>
      <vt:lpstr>DejaVu Sans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应俊涛</dc:creator>
  <cp:lastModifiedBy>admin</cp:lastModifiedBy>
  <cp:revision>327</cp:revision>
  <dcterms:created xsi:type="dcterms:W3CDTF">2026-05-11T01:46:10Z</dcterms:created>
  <dcterms:modified xsi:type="dcterms:W3CDTF">2026-05-11T01:46:10Z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2052-12.8.2.1119</vt:lpwstr>
  </property>
  <property fmtid="{D5CDD505-2E9C-101B-9397-08002B2CF9AE}" pid="3" name="ICV">
    <vt:lpwstr>861C074E35F64140AE5487846A44C8B1_13</vt:lpwstr>
  </property>
</Properties>
</file>