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35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Default Extension="png" ContentType="image/pn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797675" cy="9926638"/>
  <p:custDataLst>
    <p:tags r:id="rId4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588" userDrawn="1">
          <p15:clr>
            <a:srgbClr val="A4A3A4"/>
          </p15:clr>
        </p15:guide>
        <p15:guide id="4" pos="85" userDrawn="1">
          <p15:clr>
            <a:srgbClr val="A4A3A4"/>
          </p15:clr>
        </p15:guide>
        <p15:guide id="5" pos="1749" userDrawn="1">
          <p15:clr>
            <a:srgbClr val="A4A3A4"/>
          </p15:clr>
        </p15:guide>
        <p15:guide id="6" pos="5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07" autoAdjust="0"/>
    <p:restoredTop sz="98644" autoAdjust="0"/>
  </p:normalViewPr>
  <p:slideViewPr>
    <p:cSldViewPr snapToGrid="0" showGuides="1">
      <p:cViewPr>
        <p:scale>
          <a:sx n="100" d="100"/>
          <a:sy n="100" d="100"/>
        </p:scale>
        <p:origin x="-138" y="504"/>
      </p:cViewPr>
      <p:guideLst>
        <p:guide orient="horz" pos="2159"/>
        <p:guide pos="3840"/>
        <p:guide pos="7588"/>
        <p:guide pos="85"/>
        <p:guide pos="1749"/>
        <p:guide pos="5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05C43A9-4D6F-4A70-BF3A-CEA71EB15DA3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  <a:pPr lvl="0" algn="r">
                <a:buNone/>
              </a:pPr>
              <a:t>‹#›</a:t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8195" name="备注占位符 2"/>
          <p:cNvSpPr>
            <a:spLocks noGrp="1"/>
          </p:cNvSpPr>
          <p:nvPr>
            <p:ph type="body" idx="1"/>
          </p:nvPr>
        </p:nvSpPr>
        <p:spPr>
          <a:xfrm>
            <a:off x="1422477" y="5185636"/>
            <a:ext cx="11384533" cy="4242948"/>
          </a:xfrm>
          <a:noFill/>
          <a:ln>
            <a:noFill/>
          </a:ln>
        </p:spPr>
        <p:txBody>
          <a:bodyPr wrap="square" lIns="73578" tIns="36791" rIns="73578" bIns="36791" anchor="t" anchorCtr="0"/>
          <a:lstStyle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81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8059651" y="10235123"/>
            <a:ext cx="6166688" cy="54114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>
              <a:buNone/>
            </a:pPr>
            <a:fld id="{9A0DB2DC-4C9A-4742-B13C-FB6460FD3503}" type="slidenum">
              <a:rPr lang="zh-CN" altLang="en-US" sz="1200" dirty="0">
                <a:solidFill>
                  <a:srgbClr val="000000"/>
                </a:solidFill>
                <a:ea typeface="宋体" panose="02010600030101010101" pitchFamily="2" charset="-122"/>
              </a:rPr>
              <a:pPr lvl="0" algn="r">
                <a:buNone/>
              </a:pPr>
              <a:t>1</a:t>
            </a:fld>
            <a:endParaRPr lang="zh-CN" altLang="en-US" sz="1200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2026/5/13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  <a:pPr lvl="0">
                <a:buNone/>
              </a:pPr>
              <a:t>‹#›</a:t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9" Type="http://schemas.openxmlformats.org/officeDocument/2006/relationships/image" Target="../media/image3.jpeg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34" Type="http://schemas.openxmlformats.org/officeDocument/2006/relationships/tags" Target="../tags/tag35.xml"/><Relationship Id="rId42" Type="http://schemas.openxmlformats.org/officeDocument/2006/relationships/image" Target="../media/image6.jpeg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tags" Target="../tags/tag34.xml"/><Relationship Id="rId38" Type="http://schemas.openxmlformats.org/officeDocument/2006/relationships/image" Target="../media/image2.png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tags" Target="../tags/tag30.xml"/><Relationship Id="rId41" Type="http://schemas.openxmlformats.org/officeDocument/2006/relationships/image" Target="../media/image5.jpeg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tags" Target="../tags/tag33.xml"/><Relationship Id="rId37" Type="http://schemas.openxmlformats.org/officeDocument/2006/relationships/image" Target="../media/image1.png"/><Relationship Id="rId40" Type="http://schemas.openxmlformats.org/officeDocument/2006/relationships/image" Target="../media/image4.jpe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36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tags" Target="../tags/tag32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tags" Target="../tags/tag31.xml"/><Relationship Id="rId35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2" name="表格 924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170555" y="2185670"/>
          <a:ext cx="6102350" cy="1974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8855"/>
                <a:gridCol w="2631440"/>
                <a:gridCol w="2472055"/>
              </a:tblGrid>
              <a:tr h="30416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地块编号 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地块一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地块二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用地面积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23121㎡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7740㎡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115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规划用途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二类城镇住宅用</a:t>
                      </a:r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地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商务金融用地</a:t>
                      </a:r>
                      <a:endParaRPr lang="en-US" altLang="zh-CN" sz="10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容积率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sym typeface="+mn-ea"/>
                        </a:rPr>
                        <a:t>≤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3.9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≤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5.5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57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建筑密度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≤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≤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50%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57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绿地率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≥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≥</a:t>
                      </a: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20%</a:t>
                      </a:r>
                      <a:endParaRPr lang="en-US" altLang="zh-CN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建筑限高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≤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80</a:t>
                      </a: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米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≤</a:t>
                      </a:r>
                      <a:r>
                        <a:rPr lang="en-US" altLang="zh-CN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100</a:t>
                      </a:r>
                      <a:r>
                        <a:rPr lang="zh-CN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米</a:t>
                      </a:r>
                    </a:p>
                  </a:txBody>
                  <a:tcPr marL="5323" marR="5323" marT="53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22" name="object 7"/>
          <p:cNvSpPr txBox="1"/>
          <p:nvPr/>
        </p:nvSpPr>
        <p:spPr>
          <a:xfrm>
            <a:off x="241300" y="900113"/>
            <a:ext cx="1103313" cy="16668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spAutoFit/>
          </a:bodyPr>
          <a:lstStyle/>
          <a:p>
            <a:pPr marL="298450" marR="0" indent="-28575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altLang="zh-CN" sz="1090" b="1" kern="1200" cap="none" spc="0" normalizeH="0" baseline="0" noProof="0" dirty="0">
                <a:solidFill>
                  <a:srgbClr val="000000"/>
                </a:solidFill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区位</a:t>
            </a:r>
            <a:r>
              <a:rPr kumimoji="0" lang="en-US" altLang="en-US" sz="1090" b="1" kern="1200" cap="none" spc="0" normalizeH="0" baseline="0" noProof="0" dirty="0">
                <a:solidFill>
                  <a:srgbClr val="000000"/>
                </a:solidFill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及范围</a:t>
            </a:r>
          </a:p>
        </p:txBody>
      </p:sp>
      <p:sp>
        <p:nvSpPr>
          <p:cNvPr id="9223" name="object 8"/>
          <p:cNvSpPr/>
          <p:nvPr/>
        </p:nvSpPr>
        <p:spPr>
          <a:xfrm>
            <a:off x="0" y="852488"/>
            <a:ext cx="12192000" cy="0"/>
          </a:xfrm>
          <a:custGeom>
            <a:avLst/>
            <a:gdLst>
              <a:gd name="txL" fmla="*/ 0 w 20104100"/>
              <a:gd name="txT" fmla="*/ 0 h 1"/>
              <a:gd name="txR" fmla="*/ 20104100 w 20104100"/>
              <a:gd name="txB" fmla="*/ 0 h 1"/>
            </a:gdLst>
            <a:ahLst/>
            <a:cxnLst>
              <a:cxn ang="0">
                <a:pos x="0" y="0"/>
              </a:cxn>
              <a:cxn ang="0">
                <a:pos x="20104100" y="0"/>
              </a:cxn>
            </a:cxnLst>
            <a:rect l="txL" t="txT" r="txR" b="txB"/>
            <a:pathLst>
              <a:path w="20104100" h="1">
                <a:moveTo>
                  <a:pt x="0" y="0"/>
                </a:moveTo>
                <a:lnTo>
                  <a:pt x="20104099" y="0"/>
                </a:lnTo>
              </a:path>
            </a:pathLst>
          </a:custGeom>
          <a:noFill/>
          <a:ln w="8666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9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4" name="object 9"/>
          <p:cNvSpPr/>
          <p:nvPr/>
        </p:nvSpPr>
        <p:spPr>
          <a:xfrm>
            <a:off x="0" y="379413"/>
            <a:ext cx="0" cy="6096000"/>
          </a:xfrm>
          <a:custGeom>
            <a:avLst/>
            <a:gdLst>
              <a:gd name="txL" fmla="*/ 0 w 1"/>
              <a:gd name="txT" fmla="*/ 0 h 10053320"/>
              <a:gd name="txR" fmla="*/ 0 w 1"/>
              <a:gd name="txB" fmla="*/ 10053320 h 10053320"/>
            </a:gdLst>
            <a:ahLst/>
            <a:cxnLst>
              <a:cxn ang="0">
                <a:pos x="0" y="0"/>
              </a:cxn>
              <a:cxn ang="0">
                <a:pos x="0" y="10060684"/>
              </a:cxn>
            </a:cxnLst>
            <a:rect l="txL" t="txT" r="txR" b="txB"/>
            <a:pathLst>
              <a:path w="1" h="10053320">
                <a:moveTo>
                  <a:pt x="0" y="0"/>
                </a:moveTo>
                <a:lnTo>
                  <a:pt x="0" y="10052740"/>
                </a:lnTo>
              </a:path>
            </a:pathLst>
          </a:custGeom>
          <a:noFill/>
          <a:ln w="8666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9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5" name="object 10"/>
          <p:cNvSpPr/>
          <p:nvPr/>
        </p:nvSpPr>
        <p:spPr>
          <a:xfrm>
            <a:off x="0" y="6413500"/>
            <a:ext cx="12192000" cy="0"/>
          </a:xfrm>
          <a:custGeom>
            <a:avLst/>
            <a:gdLst>
              <a:gd name="txL" fmla="*/ 0 w 20104100"/>
              <a:gd name="txT" fmla="*/ 0 h 1"/>
              <a:gd name="txR" fmla="*/ 20104100 w 20104100"/>
              <a:gd name="txB" fmla="*/ 0 h 1"/>
            </a:gdLst>
            <a:ahLst/>
            <a:cxnLst>
              <a:cxn ang="0">
                <a:pos x="0" y="0"/>
              </a:cxn>
              <a:cxn ang="0">
                <a:pos x="20104100" y="0"/>
              </a:cxn>
            </a:cxnLst>
            <a:rect l="txL" t="txT" r="txR" b="txB"/>
            <a:pathLst>
              <a:path w="20104100" h="1">
                <a:moveTo>
                  <a:pt x="0" y="0"/>
                </a:moveTo>
                <a:lnTo>
                  <a:pt x="20104099" y="0"/>
                </a:lnTo>
              </a:path>
            </a:pathLst>
          </a:custGeom>
          <a:noFill/>
          <a:ln w="8666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9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31" name="object 11"/>
          <p:cNvSpPr/>
          <p:nvPr/>
        </p:nvSpPr>
        <p:spPr>
          <a:xfrm>
            <a:off x="2868613" y="862013"/>
            <a:ext cx="57150" cy="5548313"/>
          </a:xfrm>
          <a:custGeom>
            <a:avLst/>
            <a:gdLst>
              <a:gd name="txL" fmla="*/ 0 w 1"/>
              <a:gd name="txT" fmla="*/ 0 h 9116695"/>
              <a:gd name="txR" fmla="*/ 0 w 1"/>
              <a:gd name="txB" fmla="*/ 9116695 h 9116695"/>
            </a:gdLst>
            <a:ahLst/>
            <a:cxnLst>
              <a:cxn ang="0">
                <a:pos x="0" y="0"/>
              </a:cxn>
              <a:cxn ang="0">
                <a:pos x="0" y="9124211"/>
              </a:cxn>
            </a:cxnLst>
            <a:rect l="txL" t="txT" r="txR" b="txB"/>
            <a:pathLst>
              <a:path w="1" h="9116695">
                <a:moveTo>
                  <a:pt x="0" y="0"/>
                </a:moveTo>
                <a:lnTo>
                  <a:pt x="0" y="9116254"/>
                </a:lnTo>
              </a:path>
            </a:pathLst>
          </a:custGeom>
          <a:noFill/>
          <a:ln w="8666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9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object 3"/>
          <p:cNvSpPr txBox="1"/>
          <p:nvPr/>
        </p:nvSpPr>
        <p:spPr>
          <a:xfrm>
            <a:off x="253757" y="1137481"/>
            <a:ext cx="2463399" cy="507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0" indent="355600" algn="just" defTabSz="9144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None/>
              <a:defRPr/>
            </a:pPr>
            <a:r>
              <a:rPr kumimoji="0" lang="zh-CN" altLang="en-US" sz="1000" kern="1200" cap="none" spc="20" normalizeH="0" baseline="0" noProof="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地块</a:t>
            </a:r>
            <a:r>
              <a:rPr kumimoji="0" sz="1000" kern="1200" cap="none" spc="20" normalizeH="0" baseline="0" noProof="0" dirty="0" err="1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位于</a:t>
            </a:r>
            <a:r>
              <a:rPr kumimoji="0" lang="zh-CN" altLang="en-US" sz="1000" kern="1200" cap="none" spc="20" normalizeH="0" baseline="0" noProof="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金台区金台大道以北，跃进路以西，佳苑小区以南、五洲现代城以东，用地面积 </a:t>
            </a:r>
            <a:r>
              <a:rPr kumimoji="0" lang="en-US" altLang="zh-CN" sz="1000" kern="1200" cap="none" spc="20" normalizeH="0" baseline="0" noProof="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46.292 </a:t>
            </a:r>
            <a:r>
              <a:rPr kumimoji="0" lang="zh-CN" altLang="en-US" sz="1000" kern="1200" cap="none" spc="20" normalizeH="0" baseline="0" noProof="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亩。</a:t>
            </a:r>
            <a:endParaRPr kumimoji="0" sz="1000" kern="1200" cap="none" spc="20" normalizeH="0" baseline="0" noProof="0" dirty="0">
              <a:latin typeface="仿宋" panose="02010609060101010101" pitchFamily="49" charset="-122"/>
              <a:ea typeface="仿宋" panose="02010609060101010101" pitchFamily="49" charset="-122"/>
              <a:cs typeface="仿宋" panose="02010609060101010101" pitchFamily="49" charset="-122"/>
              <a:sym typeface="+mn-ea"/>
            </a:endParaRPr>
          </a:p>
        </p:txBody>
      </p:sp>
      <p:sp>
        <p:nvSpPr>
          <p:cNvPr id="6" name="object 7"/>
          <p:cNvSpPr txBox="1"/>
          <p:nvPr/>
        </p:nvSpPr>
        <p:spPr>
          <a:xfrm>
            <a:off x="139700" y="4583113"/>
            <a:ext cx="1103313" cy="16668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spAutoFit/>
          </a:bodyPr>
          <a:lstStyle/>
          <a:p>
            <a:pPr marL="298450" marR="0" indent="-28575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1090" b="1" kern="1200" cap="none" spc="0" normalizeH="0" baseline="0" noProof="0" dirty="0">
                <a:solidFill>
                  <a:srgbClr val="000000"/>
                </a:solidFill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上位规划</a:t>
            </a:r>
          </a:p>
        </p:txBody>
      </p:sp>
      <p:sp>
        <p:nvSpPr>
          <p:cNvPr id="8" name="Rectangle 41"/>
          <p:cNvSpPr/>
          <p:nvPr>
            <p:custDataLst>
              <p:tags r:id="rId2"/>
            </p:custDataLst>
          </p:nvPr>
        </p:nvSpPr>
        <p:spPr>
          <a:xfrm>
            <a:off x="41275" y="6218238"/>
            <a:ext cx="2897188" cy="169863"/>
          </a:xfrm>
          <a:prstGeom prst="rect">
            <a:avLst/>
          </a:prstGeom>
          <a:noFill/>
          <a:ln w="9525">
            <a:noFill/>
          </a:ln>
        </p:spPr>
        <p:txBody>
          <a:bodyPr wrap="square" lIns="58680" tIns="29340" rIns="58680" bIns="2934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73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+mn-cs"/>
              </a:rPr>
              <a:t>   </a:t>
            </a:r>
            <a:r>
              <a:rPr kumimoji="0" altLang="en-US" sz="73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+mn-cs"/>
              </a:rPr>
              <a:t>图片来源</a:t>
            </a:r>
            <a:r>
              <a:rPr kumimoji="0" altLang="en-US" sz="73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+mn-cs"/>
              </a:rPr>
              <a:t>：</a:t>
            </a:r>
            <a:r>
              <a:rPr kumimoji="0" lang="zh-CN" sz="73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微软雅黑" panose="020B0503020204020204" pitchFamily="34" charset="-122"/>
                <a:sym typeface="+mn-ea"/>
              </a:rPr>
              <a:t>《宝鸡市国土空间总体规划（</a:t>
            </a:r>
            <a:r>
              <a:rPr kumimoji="0" lang="en-US" altLang="zh-CN" sz="73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微软雅黑" panose="020B0503020204020204" pitchFamily="34" charset="-122"/>
                <a:sym typeface="+mn-ea"/>
              </a:rPr>
              <a:t>2021-2035</a:t>
            </a:r>
            <a:r>
              <a:rPr kumimoji="0" lang="zh-CN" altLang="en-US" sz="73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微软雅黑" panose="020B0503020204020204" pitchFamily="34" charset="-122"/>
                <a:sym typeface="+mn-ea"/>
              </a:rPr>
              <a:t>年）》</a:t>
            </a:r>
            <a:endParaRPr kumimoji="0" altLang="en-US" sz="73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方正仿宋_GB2312" panose="02000000000000000000" charset="-122"/>
              <a:cs typeface="+mn-cs"/>
            </a:endParaRPr>
          </a:p>
        </p:txBody>
      </p:sp>
      <p:grpSp>
        <p:nvGrpSpPr>
          <p:cNvPr id="5177" name="组合 10"/>
          <p:cNvGrpSpPr/>
          <p:nvPr/>
        </p:nvGrpSpPr>
        <p:grpSpPr>
          <a:xfrm>
            <a:off x="138113" y="1704975"/>
            <a:ext cx="2633662" cy="1138238"/>
            <a:chOff x="129200" y="1748274"/>
            <a:chExt cx="2633946" cy="1138781"/>
          </a:xfrm>
        </p:grpSpPr>
        <p:pic>
          <p:nvPicPr>
            <p:cNvPr id="5243" name="图片 8"/>
            <p:cNvPicPr>
              <a:picLocks noChangeAspect="1"/>
            </p:cNvPicPr>
            <p:nvPr/>
          </p:nvPicPr>
          <p:blipFill>
            <a:blip r:embed="rId37" cstate="print"/>
            <a:srcRect t="5119"/>
            <a:stretch>
              <a:fillRect/>
            </a:stretch>
          </p:blipFill>
          <p:spPr>
            <a:xfrm>
              <a:off x="129200" y="1748274"/>
              <a:ext cx="2633946" cy="113878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49" name="椭圆 48"/>
            <p:cNvSpPr/>
            <p:nvPr>
              <p:custDataLst>
                <p:tags r:id="rId33"/>
              </p:custDataLst>
            </p:nvPr>
          </p:nvSpPr>
          <p:spPr>
            <a:xfrm>
              <a:off x="878131" y="2289377"/>
              <a:ext cx="105902" cy="105957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5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矩形 49"/>
            <p:cNvSpPr/>
            <p:nvPr>
              <p:custDataLst>
                <p:tags r:id="rId34"/>
              </p:custDataLst>
            </p:nvPr>
          </p:nvSpPr>
          <p:spPr>
            <a:xfrm>
              <a:off x="645498" y="2411752"/>
              <a:ext cx="619997" cy="11233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73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规划用地位置</a:t>
              </a:r>
            </a:p>
          </p:txBody>
        </p:sp>
      </p:grp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0" y="258763"/>
            <a:ext cx="12192000" cy="39878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sz="2000" b="1" kern="1200" cap="none" spc="0" normalizeH="0" baseline="0" noProof="0" dirty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金台区</a:t>
            </a:r>
            <a:r>
              <a:rPr kumimoji="0" lang="en-US" sz="2000" b="1" kern="1200" cap="none" spc="0" normalizeH="0" baseline="0" noProof="0" dirty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JT</a:t>
            </a:r>
            <a:r>
              <a:rPr kumimoji="0" sz="2000" b="1" kern="1200" cap="none" spc="0" normalizeH="0" baseline="0" noProof="0" dirty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-</a:t>
            </a:r>
            <a:r>
              <a:rPr kumimoji="0" lang="en-US" sz="2000" b="1" kern="1200" cap="none" spc="0" normalizeH="0" baseline="0" noProof="0" dirty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13</a:t>
            </a:r>
            <a:r>
              <a:rPr kumimoji="0" sz="2000" b="1" kern="1200" cap="none" spc="0" normalizeH="0" baseline="0" noProof="0" dirty="0" smtClean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单元</a:t>
            </a:r>
            <a:r>
              <a:rPr kumimoji="0" lang="zh-CN" altLang="en-US" sz="2000" b="1" kern="1200" cap="none" spc="0" normalizeH="0" baseline="0" noProof="0" dirty="0" smtClean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马营路原政府办公用</a:t>
            </a:r>
            <a:r>
              <a:rPr lang="zh-CN" alt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sym typeface="+mn-ea"/>
              </a:rPr>
              <a:t>地（尚璟和园项目）控制性详细规划</a:t>
            </a:r>
            <a:r>
              <a:rPr kumimoji="0" sz="2000" b="1" kern="1200" cap="none" spc="0" normalizeH="0" baseline="0" noProof="0" dirty="0" smtClean="0">
                <a:solidFill>
                  <a:schemeClr val="bg1"/>
                </a:solidFill>
                <a:latin typeface="Times New Roman" panose="02020603050405020304" pitchFamily="18" charset="0"/>
                <a:ea typeface="方正仿宋_GB2312" panose="02000000000000000000" charset="-122"/>
                <a:cs typeface="+mn-cs"/>
                <a:sym typeface="+mn-ea"/>
              </a:rPr>
              <a:t>修改方案</a:t>
            </a:r>
            <a:endParaRPr kumimoji="0" sz="2000" b="1" kern="1200" cap="none" spc="0" normalizeH="0" baseline="0" noProof="0" dirty="0">
              <a:solidFill>
                <a:schemeClr val="bg1"/>
              </a:solidFill>
              <a:latin typeface="Times New Roman" panose="02020603050405020304" pitchFamily="18" charset="0"/>
              <a:ea typeface="方正仿宋_GB2312" panose="02000000000000000000" charset="-122"/>
              <a:cs typeface="+mn-cs"/>
              <a:sym typeface="+mn-ea"/>
            </a:endParaRPr>
          </a:p>
        </p:txBody>
      </p:sp>
      <p:sp>
        <p:nvSpPr>
          <p:cNvPr id="91" name="object 17"/>
          <p:cNvSpPr txBox="1"/>
          <p:nvPr>
            <p:custDataLst>
              <p:tags r:id="rId4"/>
            </p:custDataLst>
          </p:nvPr>
        </p:nvSpPr>
        <p:spPr>
          <a:xfrm>
            <a:off x="10071100" y="6475413"/>
            <a:ext cx="1889125" cy="2333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zh-CN"/>
            </a:defPPr>
            <a:lvl1pPr marL="12700">
              <a:lnSpc>
                <a:spcPct val="150000"/>
              </a:lnSpc>
              <a:defRPr sz="1250" spc="20"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12700" marR="0" lvl="0" indent="32385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宝鸡市自然资源和规划局</a:t>
            </a:r>
          </a:p>
        </p:txBody>
      </p:sp>
      <p:grpSp>
        <p:nvGrpSpPr>
          <p:cNvPr id="5180" name="组合 66"/>
          <p:cNvGrpSpPr/>
          <p:nvPr/>
        </p:nvGrpSpPr>
        <p:grpSpPr>
          <a:xfrm>
            <a:off x="141288" y="4800600"/>
            <a:ext cx="2659062" cy="1416050"/>
            <a:chOff x="140496" y="4724398"/>
            <a:chExt cx="2659854" cy="1416050"/>
          </a:xfrm>
        </p:grpSpPr>
        <p:grpSp>
          <p:nvGrpSpPr>
            <p:cNvPr id="5236" name="组合 38"/>
            <p:cNvGrpSpPr/>
            <p:nvPr/>
          </p:nvGrpSpPr>
          <p:grpSpPr>
            <a:xfrm>
              <a:off x="140496" y="4724398"/>
              <a:ext cx="2659854" cy="1416050"/>
              <a:chOff x="2400300" y="4633665"/>
              <a:chExt cx="2914650" cy="1551698"/>
            </a:xfrm>
          </p:grpSpPr>
          <p:pic>
            <p:nvPicPr>
              <p:cNvPr id="38" name="图片 37"/>
              <p:cNvPicPr>
                <a:picLocks noChangeAspect="1"/>
              </p:cNvPicPr>
              <p:nvPr/>
            </p:nvPicPr>
            <p:blipFill rotWithShape="1">
              <a:blip r:embed="rId38" cstate="print"/>
              <a:srcRect l="9495" t="8945" r="10929" b="17875"/>
              <a:stretch>
                <a:fillRect/>
              </a:stretch>
            </p:blipFill>
            <p:spPr>
              <a:xfrm>
                <a:off x="2400300" y="4633665"/>
                <a:ext cx="2914650" cy="1551698"/>
              </a:xfrm>
              <a:prstGeom prst="rect">
                <a:avLst/>
              </a:prstGeom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</p:pic>
          <p:grpSp>
            <p:nvGrpSpPr>
              <p:cNvPr id="5240" name="组合 97"/>
              <p:cNvGrpSpPr/>
              <p:nvPr/>
            </p:nvGrpSpPr>
            <p:grpSpPr>
              <a:xfrm>
                <a:off x="3584435" y="5181229"/>
                <a:ext cx="428217" cy="489054"/>
                <a:chOff x="3354237" y="-2415854"/>
                <a:chExt cx="8068254" cy="9214512"/>
              </a:xfrm>
            </p:grpSpPr>
            <p:sp>
              <p:nvSpPr>
                <p:cNvPr id="99" name="任意多边形 98"/>
                <p:cNvSpPr/>
                <p:nvPr/>
              </p:nvSpPr>
              <p:spPr>
                <a:xfrm>
                  <a:off x="3424027" y="-2415854"/>
                  <a:ext cx="7998464" cy="7333714"/>
                </a:xfrm>
                <a:custGeom>
                  <a:avLst/>
                  <a:gdLst>
                    <a:gd name="connsiteX0" fmla="*/ 0 w 4737100"/>
                    <a:gd name="connsiteY0" fmla="*/ 4140200 h 4343400"/>
                    <a:gd name="connsiteX1" fmla="*/ 209550 w 4737100"/>
                    <a:gd name="connsiteY1" fmla="*/ 0 h 4343400"/>
                    <a:gd name="connsiteX2" fmla="*/ 2419350 w 4737100"/>
                    <a:gd name="connsiteY2" fmla="*/ 336550 h 4343400"/>
                    <a:gd name="connsiteX3" fmla="*/ 2247900 w 4737100"/>
                    <a:gd name="connsiteY3" fmla="*/ 1327150 h 4343400"/>
                    <a:gd name="connsiteX4" fmla="*/ 4737100 w 4737100"/>
                    <a:gd name="connsiteY4" fmla="*/ 1771650 h 4343400"/>
                    <a:gd name="connsiteX5" fmla="*/ 4622800 w 4737100"/>
                    <a:gd name="connsiteY5" fmla="*/ 4343400 h 4343400"/>
                    <a:gd name="connsiteX6" fmla="*/ 0 w 4737100"/>
                    <a:gd name="connsiteY6" fmla="*/ 4140200 h 4343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737100" h="4343400">
                      <a:moveTo>
                        <a:pt x="0" y="4140200"/>
                      </a:moveTo>
                      <a:lnTo>
                        <a:pt x="209550" y="0"/>
                      </a:lnTo>
                      <a:lnTo>
                        <a:pt x="2419350" y="336550"/>
                      </a:lnTo>
                      <a:lnTo>
                        <a:pt x="2247900" y="1327150"/>
                      </a:lnTo>
                      <a:lnTo>
                        <a:pt x="4737100" y="1771650"/>
                      </a:lnTo>
                      <a:lnTo>
                        <a:pt x="4622800" y="4343400"/>
                      </a:lnTo>
                      <a:lnTo>
                        <a:pt x="0" y="4140200"/>
                      </a:lnTo>
                      <a:close/>
                    </a:path>
                  </a:pathLst>
                </a:custGeom>
                <a:noFill/>
                <a:ln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9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0" name="任意多边形 99"/>
                <p:cNvSpPr/>
                <p:nvPr/>
              </p:nvSpPr>
              <p:spPr>
                <a:xfrm>
                  <a:off x="3354237" y="4576489"/>
                  <a:ext cx="7874091" cy="2222169"/>
                </a:xfrm>
                <a:custGeom>
                  <a:avLst/>
                  <a:gdLst>
                    <a:gd name="connsiteX0" fmla="*/ 33251 w 4663440"/>
                    <a:gd name="connsiteY0" fmla="*/ 0 h 1321723"/>
                    <a:gd name="connsiteX1" fmla="*/ 0 w 4663440"/>
                    <a:gd name="connsiteY1" fmla="*/ 1105593 h 1321723"/>
                    <a:gd name="connsiteX2" fmla="*/ 4613564 w 4663440"/>
                    <a:gd name="connsiteY2" fmla="*/ 1321723 h 1321723"/>
                    <a:gd name="connsiteX3" fmla="*/ 4663440 w 4663440"/>
                    <a:gd name="connsiteY3" fmla="*/ 207818 h 1321723"/>
                    <a:gd name="connsiteX4" fmla="*/ 33251 w 4663440"/>
                    <a:gd name="connsiteY4" fmla="*/ 0 h 1321723"/>
                    <a:gd name="connsiteX0-1" fmla="*/ 41713 w 4663440"/>
                    <a:gd name="connsiteY0-2" fmla="*/ 0 h 1316082"/>
                    <a:gd name="connsiteX1-3" fmla="*/ 0 w 4663440"/>
                    <a:gd name="connsiteY1-4" fmla="*/ 1099952 h 1316082"/>
                    <a:gd name="connsiteX2-5" fmla="*/ 4613564 w 4663440"/>
                    <a:gd name="connsiteY2-6" fmla="*/ 1316082 h 1316082"/>
                    <a:gd name="connsiteX3-7" fmla="*/ 4663440 w 4663440"/>
                    <a:gd name="connsiteY3-8" fmla="*/ 202177 h 1316082"/>
                    <a:gd name="connsiteX4-9" fmla="*/ 41713 w 4663440"/>
                    <a:gd name="connsiteY4-10" fmla="*/ 0 h 131608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4663440" h="1316082">
                      <a:moveTo>
                        <a:pt x="41713" y="0"/>
                      </a:moveTo>
                      <a:lnTo>
                        <a:pt x="0" y="1099952"/>
                      </a:lnTo>
                      <a:lnTo>
                        <a:pt x="4613564" y="1316082"/>
                      </a:lnTo>
                      <a:lnTo>
                        <a:pt x="4663440" y="202177"/>
                      </a:lnTo>
                      <a:lnTo>
                        <a:pt x="41713" y="0"/>
                      </a:lnTo>
                      <a:close/>
                    </a:path>
                  </a:pathLst>
                </a:custGeom>
                <a:noFill/>
                <a:ln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9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80" name="矩形 79"/>
            <p:cNvSpPr/>
            <p:nvPr>
              <p:custDataLst>
                <p:tags r:id="rId31"/>
              </p:custDataLst>
            </p:nvPr>
          </p:nvSpPr>
          <p:spPr>
            <a:xfrm>
              <a:off x="1159289" y="5357136"/>
              <a:ext cx="619997" cy="11176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73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地块一</a:t>
              </a:r>
            </a:p>
          </p:txBody>
        </p:sp>
        <p:sp>
          <p:nvSpPr>
            <p:cNvPr id="82" name="矩形 81"/>
            <p:cNvSpPr/>
            <p:nvPr>
              <p:custDataLst>
                <p:tags r:id="rId32"/>
              </p:custDataLst>
            </p:nvPr>
          </p:nvSpPr>
          <p:spPr>
            <a:xfrm>
              <a:off x="1122134" y="5581498"/>
              <a:ext cx="619997" cy="11176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73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地块二</a:t>
              </a:r>
            </a:p>
          </p:txBody>
        </p:sp>
      </p:grpSp>
      <p:sp>
        <p:nvSpPr>
          <p:cNvPr id="107" name="object 7"/>
          <p:cNvSpPr txBox="1">
            <a:spLocks noChangeArrowheads="1"/>
          </p:cNvSpPr>
          <p:nvPr/>
        </p:nvSpPr>
        <p:spPr bwMode="auto">
          <a:xfrm>
            <a:off x="9569450" y="852488"/>
            <a:ext cx="1754188" cy="19526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noAutofit/>
          </a:bodyPr>
          <a:lstStyle>
            <a:lvl1pPr marL="2984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109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方正仿宋_GB2312" panose="02000000000000000000" charset="-122"/>
                <a:cs typeface="+mn-cs"/>
              </a:rPr>
              <a:t>规划修改图</a:t>
            </a:r>
          </a:p>
        </p:txBody>
      </p:sp>
      <p:sp>
        <p:nvSpPr>
          <p:cNvPr id="42" name="object 11"/>
          <p:cNvSpPr/>
          <p:nvPr/>
        </p:nvSpPr>
        <p:spPr>
          <a:xfrm>
            <a:off x="9484189" y="850523"/>
            <a:ext cx="176213" cy="5562600"/>
          </a:xfrm>
          <a:custGeom>
            <a:avLst/>
            <a:gdLst>
              <a:gd name="txL" fmla="*/ 0 w 1"/>
              <a:gd name="txT" fmla="*/ 0 h 9116695"/>
              <a:gd name="txR" fmla="*/ 0 w 1"/>
              <a:gd name="txB" fmla="*/ 9116695 h 9116695"/>
            </a:gdLst>
            <a:ahLst/>
            <a:cxnLst>
              <a:cxn ang="0">
                <a:pos x="0" y="0"/>
              </a:cxn>
              <a:cxn ang="0">
                <a:pos x="0" y="9124211"/>
              </a:cxn>
            </a:cxnLst>
            <a:rect l="txL" t="txT" r="txR" b="txB"/>
            <a:pathLst>
              <a:path w="1" h="9116695">
                <a:moveTo>
                  <a:pt x="0" y="0"/>
                </a:moveTo>
                <a:lnTo>
                  <a:pt x="0" y="9116254"/>
                </a:lnTo>
              </a:path>
            </a:pathLst>
          </a:custGeom>
          <a:noFill/>
          <a:ln w="8666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9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1"/>
          <p:cNvSpPr/>
          <p:nvPr>
            <p:custDataLst>
              <p:tags r:id="rId5"/>
            </p:custDataLst>
          </p:nvPr>
        </p:nvSpPr>
        <p:spPr>
          <a:xfrm>
            <a:off x="9504363" y="1979613"/>
            <a:ext cx="203200" cy="504825"/>
          </a:xfrm>
          <a:prstGeom prst="rect">
            <a:avLst/>
          </a:prstGeom>
          <a:noFill/>
          <a:ln w="9525">
            <a:noFill/>
          </a:ln>
        </p:spPr>
        <p:txBody>
          <a:bodyPr wrap="square" lIns="58680" tIns="29340" rIns="58680" bIns="2934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97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修改前</a:t>
            </a:r>
          </a:p>
        </p:txBody>
      </p:sp>
      <p:sp>
        <p:nvSpPr>
          <p:cNvPr id="51" name="object 7"/>
          <p:cNvSpPr txBox="1">
            <a:spLocks noChangeArrowheads="1"/>
          </p:cNvSpPr>
          <p:nvPr/>
        </p:nvSpPr>
        <p:spPr bwMode="auto">
          <a:xfrm>
            <a:off x="3046837" y="941864"/>
            <a:ext cx="1754188" cy="19526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noAutofit/>
          </a:bodyPr>
          <a:lstStyle>
            <a:lvl1pPr marL="2984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358775" algn="l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</a:t>
            </a:r>
            <a:r>
              <a:rPr lang="zh-CN" altLang="en-US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、用地布局</a:t>
            </a: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方正仿宋_GB2312" panose="02000000000000000000" charset="-122"/>
              <a:cs typeface="+mn-cs"/>
            </a:endParaRPr>
          </a:p>
        </p:txBody>
      </p:sp>
      <p:sp>
        <p:nvSpPr>
          <p:cNvPr id="52" name="object 17"/>
          <p:cNvSpPr txBox="1"/>
          <p:nvPr>
            <p:custDataLst>
              <p:tags r:id="rId6"/>
            </p:custDataLst>
          </p:nvPr>
        </p:nvSpPr>
        <p:spPr>
          <a:xfrm>
            <a:off x="3135737" y="1215232"/>
            <a:ext cx="6137275" cy="45354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12700" indent="323850" algn="just">
              <a:lnSpc>
                <a:spcPct val="150000"/>
              </a:lnSpc>
            </a:pPr>
            <a:r>
              <a:rPr lang="zh-CN" altLang="en-US" sz="10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依据</a:t>
            </a:r>
            <a:r>
              <a:rPr lang="zh-CN" altLang="zh-CN" sz="10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《</a:t>
            </a:r>
            <a:r>
              <a:rPr lang="zh-CN" altLang="en-US" sz="10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宝鸡市国土空间总体规划（</a:t>
            </a:r>
            <a:r>
              <a:rPr lang="en-US" altLang="zh-CN" sz="10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2021-2035</a:t>
            </a:r>
            <a:r>
              <a:rPr lang="zh-CN" altLang="en-US" sz="10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年）》，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对原审批</a:t>
            </a:r>
            <a:r>
              <a:rPr lang="en-US" altLang="zh-CN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《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金台区</a:t>
            </a:r>
            <a:r>
              <a:rPr lang="en-US" altLang="zh-CN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JT-13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单元马营路原政府办公用地（尚璟和园项目）控制性详细规划修改方案</a:t>
            </a:r>
            <a:r>
              <a:rPr lang="en-US" altLang="zh-CN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》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进行修改，地块一规划用途为城镇住宅用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地，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  <a:sym typeface="+mn-ea"/>
              </a:rPr>
              <a:t>地块二规划用途为商务金融用地。</a:t>
            </a:r>
            <a:endParaRPr lang="zh-CN" altLang="en-US" sz="1000" dirty="0">
              <a:latin typeface="仿宋" panose="02010609060101010101" pitchFamily="49" charset="-122"/>
              <a:ea typeface="仿宋" panose="02010609060101010101" pitchFamily="49" charset="-122"/>
              <a:cs typeface="仿宋" panose="02010609060101010101" pitchFamily="49" charset="-122"/>
              <a:sym typeface="+mn-ea"/>
            </a:endParaRPr>
          </a:p>
        </p:txBody>
      </p:sp>
      <p:sp>
        <p:nvSpPr>
          <p:cNvPr id="43" name="Rectangle 41"/>
          <p:cNvSpPr/>
          <p:nvPr>
            <p:custDataLst>
              <p:tags r:id="rId7"/>
            </p:custDataLst>
          </p:nvPr>
        </p:nvSpPr>
        <p:spPr>
          <a:xfrm>
            <a:off x="9469755" y="4950460"/>
            <a:ext cx="228600" cy="528320"/>
          </a:xfrm>
          <a:prstGeom prst="rect">
            <a:avLst/>
          </a:prstGeom>
          <a:noFill/>
          <a:ln w="9525">
            <a:noFill/>
          </a:ln>
        </p:spPr>
        <p:txBody>
          <a:bodyPr wrap="square" lIns="58680" tIns="29340" rIns="58680" bIns="2934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97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修改</a:t>
            </a:r>
            <a:r>
              <a:rPr kumimoji="0" lang="zh-CN" altLang="en-US" sz="97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仿宋_GB2312" panose="02000000000000000000" charset="-122"/>
                <a:ea typeface="方正仿宋_GB2312" panose="02000000000000000000" charset="-122"/>
                <a:cs typeface="方正仿宋_GB2312" panose="02000000000000000000" charset="-122"/>
              </a:rPr>
              <a:t>后</a:t>
            </a:r>
            <a:endParaRPr kumimoji="0" lang="zh-CN" sz="97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方正仿宋_GB2312" panose="02000000000000000000" charset="-122"/>
              <a:ea typeface="方正仿宋_GB2312" panose="02000000000000000000" charset="-122"/>
              <a:cs typeface="方正仿宋_GB2312" panose="02000000000000000000" charset="-122"/>
            </a:endParaRPr>
          </a:p>
        </p:txBody>
      </p:sp>
      <p:grpSp>
        <p:nvGrpSpPr>
          <p:cNvPr id="5190" name="组合 36"/>
          <p:cNvGrpSpPr/>
          <p:nvPr/>
        </p:nvGrpSpPr>
        <p:grpSpPr>
          <a:xfrm>
            <a:off x="134938" y="2887663"/>
            <a:ext cx="2641600" cy="1627187"/>
            <a:chOff x="125846" y="2811146"/>
            <a:chExt cx="2641168" cy="1628039"/>
          </a:xfrm>
        </p:grpSpPr>
        <p:pic>
          <p:nvPicPr>
            <p:cNvPr id="35" name="图片 34"/>
            <p:cNvPicPr>
              <a:picLocks noChangeAspect="1"/>
            </p:cNvPicPr>
            <p:nvPr/>
          </p:nvPicPr>
          <p:blipFill rotWithShape="1">
            <a:blip r:embed="rId39" cstate="print"/>
            <a:srcRect l="15957" t="1969" r="7673" b="-1"/>
            <a:stretch>
              <a:fillRect/>
            </a:stretch>
          </p:blipFill>
          <p:spPr>
            <a:xfrm>
              <a:off x="127796" y="2843213"/>
              <a:ext cx="2639217" cy="1595972"/>
            </a:xfrm>
            <a:prstGeom prst="rect">
              <a:avLst/>
            </a:prstGeom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</p:pic>
        <p:grpSp>
          <p:nvGrpSpPr>
            <p:cNvPr id="5224" name="组合 35"/>
            <p:cNvGrpSpPr/>
            <p:nvPr/>
          </p:nvGrpSpPr>
          <p:grpSpPr>
            <a:xfrm>
              <a:off x="1145169" y="3275832"/>
              <a:ext cx="678273" cy="774635"/>
              <a:chOff x="3354237" y="-2415854"/>
              <a:chExt cx="8068254" cy="9214512"/>
            </a:xfrm>
          </p:grpSpPr>
          <p:sp>
            <p:nvSpPr>
              <p:cNvPr id="92" name="任意多边形 91"/>
              <p:cNvSpPr/>
              <p:nvPr/>
            </p:nvSpPr>
            <p:spPr>
              <a:xfrm>
                <a:off x="3424027" y="-2415854"/>
                <a:ext cx="7998464" cy="7333714"/>
              </a:xfrm>
              <a:custGeom>
                <a:avLst/>
                <a:gdLst>
                  <a:gd name="connsiteX0" fmla="*/ 0 w 4737100"/>
                  <a:gd name="connsiteY0" fmla="*/ 4140200 h 4343400"/>
                  <a:gd name="connsiteX1" fmla="*/ 209550 w 4737100"/>
                  <a:gd name="connsiteY1" fmla="*/ 0 h 4343400"/>
                  <a:gd name="connsiteX2" fmla="*/ 2419350 w 4737100"/>
                  <a:gd name="connsiteY2" fmla="*/ 336550 h 4343400"/>
                  <a:gd name="connsiteX3" fmla="*/ 2247900 w 4737100"/>
                  <a:gd name="connsiteY3" fmla="*/ 1327150 h 4343400"/>
                  <a:gd name="connsiteX4" fmla="*/ 4737100 w 4737100"/>
                  <a:gd name="connsiteY4" fmla="*/ 1771650 h 4343400"/>
                  <a:gd name="connsiteX5" fmla="*/ 4622800 w 4737100"/>
                  <a:gd name="connsiteY5" fmla="*/ 4343400 h 4343400"/>
                  <a:gd name="connsiteX6" fmla="*/ 0 w 4737100"/>
                  <a:gd name="connsiteY6" fmla="*/ 4140200 h 434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37100" h="4343400">
                    <a:moveTo>
                      <a:pt x="0" y="4140200"/>
                    </a:moveTo>
                    <a:lnTo>
                      <a:pt x="209550" y="0"/>
                    </a:lnTo>
                    <a:lnTo>
                      <a:pt x="2419350" y="336550"/>
                    </a:lnTo>
                    <a:lnTo>
                      <a:pt x="2247900" y="1327150"/>
                    </a:lnTo>
                    <a:lnTo>
                      <a:pt x="4737100" y="1771650"/>
                    </a:lnTo>
                    <a:lnTo>
                      <a:pt x="4622800" y="4343400"/>
                    </a:lnTo>
                    <a:lnTo>
                      <a:pt x="0" y="4140200"/>
                    </a:lnTo>
                    <a:close/>
                  </a:path>
                </a:pathLst>
              </a:custGeom>
              <a:solidFill>
                <a:srgbClr val="FF0000">
                  <a:alpha val="30000"/>
                </a:srgbClr>
              </a:solidFill>
              <a:ln>
                <a:solidFill>
                  <a:srgbClr val="C0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9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任意多边形 92"/>
              <p:cNvSpPr/>
              <p:nvPr/>
            </p:nvSpPr>
            <p:spPr>
              <a:xfrm>
                <a:off x="3354237" y="4576489"/>
                <a:ext cx="7874091" cy="2222169"/>
              </a:xfrm>
              <a:custGeom>
                <a:avLst/>
                <a:gdLst>
                  <a:gd name="connsiteX0" fmla="*/ 33251 w 4663440"/>
                  <a:gd name="connsiteY0" fmla="*/ 0 h 1321723"/>
                  <a:gd name="connsiteX1" fmla="*/ 0 w 4663440"/>
                  <a:gd name="connsiteY1" fmla="*/ 1105593 h 1321723"/>
                  <a:gd name="connsiteX2" fmla="*/ 4613564 w 4663440"/>
                  <a:gd name="connsiteY2" fmla="*/ 1321723 h 1321723"/>
                  <a:gd name="connsiteX3" fmla="*/ 4663440 w 4663440"/>
                  <a:gd name="connsiteY3" fmla="*/ 207818 h 1321723"/>
                  <a:gd name="connsiteX4" fmla="*/ 33251 w 4663440"/>
                  <a:gd name="connsiteY4" fmla="*/ 0 h 1321723"/>
                  <a:gd name="connsiteX0-1" fmla="*/ 41713 w 4663440"/>
                  <a:gd name="connsiteY0-2" fmla="*/ 0 h 1316082"/>
                  <a:gd name="connsiteX1-3" fmla="*/ 0 w 4663440"/>
                  <a:gd name="connsiteY1-4" fmla="*/ 1099952 h 1316082"/>
                  <a:gd name="connsiteX2-5" fmla="*/ 4613564 w 4663440"/>
                  <a:gd name="connsiteY2-6" fmla="*/ 1316082 h 1316082"/>
                  <a:gd name="connsiteX3-7" fmla="*/ 4663440 w 4663440"/>
                  <a:gd name="connsiteY3-8" fmla="*/ 202177 h 1316082"/>
                  <a:gd name="connsiteX4-9" fmla="*/ 41713 w 4663440"/>
                  <a:gd name="connsiteY4-10" fmla="*/ 0 h 131608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4663440" h="1316082">
                    <a:moveTo>
                      <a:pt x="41713" y="0"/>
                    </a:moveTo>
                    <a:lnTo>
                      <a:pt x="0" y="1099952"/>
                    </a:lnTo>
                    <a:lnTo>
                      <a:pt x="4613564" y="1316082"/>
                    </a:lnTo>
                    <a:lnTo>
                      <a:pt x="4663440" y="202177"/>
                    </a:lnTo>
                    <a:lnTo>
                      <a:pt x="41713" y="0"/>
                    </a:lnTo>
                    <a:close/>
                  </a:path>
                </a:pathLst>
              </a:custGeom>
              <a:solidFill>
                <a:srgbClr val="FF0000">
                  <a:alpha val="30000"/>
                </a:srgbClr>
              </a:solidFill>
              <a:ln>
                <a:solidFill>
                  <a:srgbClr val="C0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9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" name="任意多边形 3"/>
            <p:cNvSpPr/>
            <p:nvPr/>
          </p:nvSpPr>
          <p:spPr>
            <a:xfrm>
              <a:off x="125846" y="4068577"/>
              <a:ext cx="2641168" cy="144712"/>
            </a:xfrm>
            <a:custGeom>
              <a:avLst/>
              <a:gdLst>
                <a:gd name="connsiteX0" fmla="*/ 0 w 2657475"/>
                <a:gd name="connsiteY0" fmla="*/ 0 h 157163"/>
                <a:gd name="connsiteX1" fmla="*/ 2657475 w 2657475"/>
                <a:gd name="connsiteY1" fmla="*/ 157163 h 157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57475" h="157163">
                  <a:moveTo>
                    <a:pt x="0" y="0"/>
                  </a:moveTo>
                  <a:lnTo>
                    <a:pt x="2657475" y="157163"/>
                  </a:lnTo>
                </a:path>
              </a:pathLst>
            </a:custGeom>
            <a:noFill/>
            <a:ln w="762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1802799" y="2811146"/>
              <a:ext cx="78415" cy="1626678"/>
            </a:xfrm>
            <a:custGeom>
              <a:avLst/>
              <a:gdLst>
                <a:gd name="connsiteX0" fmla="*/ 80963 w 80963"/>
                <a:gd name="connsiteY0" fmla="*/ 0 h 1257300"/>
                <a:gd name="connsiteX1" fmla="*/ 0 w 80963"/>
                <a:gd name="connsiteY1" fmla="*/ 1257300 h 125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963" h="1257300">
                  <a:moveTo>
                    <a:pt x="80963" y="0"/>
                  </a:moveTo>
                  <a:lnTo>
                    <a:pt x="0" y="1257300"/>
                  </a:lnTo>
                </a:path>
              </a:pathLst>
            </a:custGeom>
            <a:noFill/>
            <a:ln w="5715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矩形 57"/>
            <p:cNvSpPr/>
            <p:nvPr>
              <p:custDataLst>
                <p:tags r:id="rId25"/>
              </p:custDataLst>
            </p:nvPr>
          </p:nvSpPr>
          <p:spPr>
            <a:xfrm>
              <a:off x="1167776" y="3626494"/>
              <a:ext cx="619997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地块一</a:t>
              </a:r>
            </a:p>
          </p:txBody>
        </p:sp>
        <p:sp>
          <p:nvSpPr>
            <p:cNvPr id="59" name="矩形 58"/>
            <p:cNvSpPr/>
            <p:nvPr>
              <p:custDataLst>
                <p:tags r:id="rId26"/>
              </p:custDataLst>
            </p:nvPr>
          </p:nvSpPr>
          <p:spPr>
            <a:xfrm>
              <a:off x="1147446" y="3918612"/>
              <a:ext cx="619997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地块二</a:t>
              </a:r>
            </a:p>
          </p:txBody>
        </p:sp>
        <p:sp>
          <p:nvSpPr>
            <p:cNvPr id="61" name="矩形 60"/>
            <p:cNvSpPr/>
            <p:nvPr>
              <p:custDataLst>
                <p:tags r:id="rId27"/>
              </p:custDataLst>
            </p:nvPr>
          </p:nvSpPr>
          <p:spPr>
            <a:xfrm>
              <a:off x="590374" y="3661497"/>
              <a:ext cx="489675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五洲现代城</a:t>
              </a:r>
            </a:p>
          </p:txBody>
        </p:sp>
        <p:sp>
          <p:nvSpPr>
            <p:cNvPr id="63" name="矩形 62"/>
            <p:cNvSpPr/>
            <p:nvPr>
              <p:custDataLst>
                <p:tags r:id="rId28"/>
              </p:custDataLst>
            </p:nvPr>
          </p:nvSpPr>
          <p:spPr>
            <a:xfrm rot="214031">
              <a:off x="492448" y="4064330"/>
              <a:ext cx="620402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金   台   大   道</a:t>
              </a:r>
            </a:p>
          </p:txBody>
        </p:sp>
        <p:sp>
          <p:nvSpPr>
            <p:cNvPr id="75" name="矩形 74"/>
            <p:cNvSpPr/>
            <p:nvPr>
              <p:custDataLst>
                <p:tags r:id="rId29"/>
              </p:custDataLst>
            </p:nvPr>
          </p:nvSpPr>
          <p:spPr>
            <a:xfrm>
              <a:off x="1097396" y="4050666"/>
              <a:ext cx="784860" cy="10985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73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规划地块位置</a:t>
              </a:r>
            </a:p>
          </p:txBody>
        </p:sp>
        <p:sp>
          <p:nvSpPr>
            <p:cNvPr id="65" name="文本框 64"/>
            <p:cNvSpPr txBox="1"/>
            <p:nvPr/>
          </p:nvSpPr>
          <p:spPr>
            <a:xfrm rot="159202">
              <a:off x="1711433" y="3171175"/>
              <a:ext cx="261610" cy="82922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500" b="1" kern="1200" cap="none" spc="20" normalizeH="0" baseline="0" noProof="0" dirty="0">
                  <a:effectLst>
                    <a:glow rad="76200">
                      <a:schemeClr val="bg1"/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跃      进     路</a:t>
              </a:r>
            </a:p>
          </p:txBody>
        </p:sp>
        <p:sp>
          <p:nvSpPr>
            <p:cNvPr id="97" name="矩形 96"/>
            <p:cNvSpPr/>
            <p:nvPr>
              <p:custDataLst>
                <p:tags r:id="rId30"/>
              </p:custDataLst>
            </p:nvPr>
          </p:nvSpPr>
          <p:spPr>
            <a:xfrm>
              <a:off x="1212606" y="2998813"/>
              <a:ext cx="489675" cy="7683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佳苑小区</a:t>
              </a:r>
            </a:p>
          </p:txBody>
        </p:sp>
      </p:grp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1224037" y="4341838"/>
            <a:ext cx="489675" cy="7683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市民广场</a:t>
            </a:r>
          </a:p>
        </p:txBody>
      </p:sp>
      <p:sp>
        <p:nvSpPr>
          <p:cNvPr id="10" name="矩形 9"/>
          <p:cNvSpPr/>
          <p:nvPr>
            <p:custDataLst>
              <p:tags r:id="rId9"/>
            </p:custDataLst>
          </p:nvPr>
        </p:nvSpPr>
        <p:spPr>
          <a:xfrm>
            <a:off x="2001830" y="3862512"/>
            <a:ext cx="489675" cy="7683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上马营二号小区</a:t>
            </a:r>
          </a:p>
        </p:txBody>
      </p:sp>
      <p:sp>
        <p:nvSpPr>
          <p:cNvPr id="12" name="矩形 11"/>
          <p:cNvSpPr/>
          <p:nvPr>
            <p:custDataLst>
              <p:tags r:id="rId10"/>
            </p:custDataLst>
          </p:nvPr>
        </p:nvSpPr>
        <p:spPr>
          <a:xfrm>
            <a:off x="1160537" y="5957913"/>
            <a:ext cx="489675" cy="7683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市民广场</a:t>
            </a:r>
          </a:p>
        </p:txBody>
      </p:sp>
      <p:sp>
        <p:nvSpPr>
          <p:cNvPr id="14" name="矩形 13"/>
          <p:cNvSpPr/>
          <p:nvPr>
            <p:custDataLst>
              <p:tags r:id="rId11"/>
            </p:custDataLst>
          </p:nvPr>
        </p:nvSpPr>
        <p:spPr>
          <a:xfrm>
            <a:off x="1211972" y="5142573"/>
            <a:ext cx="489675" cy="7683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佳苑小区</a:t>
            </a:r>
          </a:p>
        </p:txBody>
      </p:sp>
      <p:sp>
        <p:nvSpPr>
          <p:cNvPr id="16" name="矩形 15"/>
          <p:cNvSpPr/>
          <p:nvPr>
            <p:custDataLst>
              <p:tags r:id="rId12"/>
            </p:custDataLst>
          </p:nvPr>
        </p:nvSpPr>
        <p:spPr>
          <a:xfrm>
            <a:off x="1654485" y="5569392"/>
            <a:ext cx="489675" cy="7683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上马营二号小区</a:t>
            </a:r>
          </a:p>
        </p:txBody>
      </p:sp>
      <p:sp>
        <p:nvSpPr>
          <p:cNvPr id="17" name="矩形 16"/>
          <p:cNvSpPr/>
          <p:nvPr>
            <p:custDataLst>
              <p:tags r:id="rId13"/>
            </p:custDataLst>
          </p:nvPr>
        </p:nvSpPr>
        <p:spPr>
          <a:xfrm>
            <a:off x="784050" y="5402032"/>
            <a:ext cx="489675" cy="769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五洲现代城</a:t>
            </a:r>
          </a:p>
        </p:txBody>
      </p:sp>
      <p:sp>
        <p:nvSpPr>
          <p:cNvPr id="19" name="矩形 18"/>
          <p:cNvSpPr/>
          <p:nvPr>
            <p:custDataLst>
              <p:tags r:id="rId14"/>
            </p:custDataLst>
          </p:nvPr>
        </p:nvSpPr>
        <p:spPr>
          <a:xfrm rot="214031">
            <a:off x="599764" y="5718505"/>
            <a:ext cx="620402" cy="769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金   台   大   道</a:t>
            </a:r>
          </a:p>
        </p:txBody>
      </p:sp>
      <p:sp>
        <p:nvSpPr>
          <p:cNvPr id="20" name="文本框 19"/>
          <p:cNvSpPr txBox="1"/>
          <p:nvPr/>
        </p:nvSpPr>
        <p:spPr>
          <a:xfrm rot="159202">
            <a:off x="1516489" y="5079985"/>
            <a:ext cx="261610" cy="8292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R="0" algn="ctr" defTabSz="914400" eaLnBrk="0" hangingPunct="0">
              <a:buClrTx/>
              <a:buSzTx/>
              <a:buFontTx/>
              <a:buNone/>
              <a:defRPr/>
            </a:pPr>
            <a:r>
              <a:rPr kumimoji="0" lang="zh-CN" altLang="en-US" sz="500" b="1" kern="1200" cap="none" spc="20" normalizeH="0" baseline="0" noProof="0" dirty="0">
                <a:effectLst>
                  <a:glow rad="76200">
                    <a:schemeClr val="bg1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跃      进     路</a:t>
            </a:r>
          </a:p>
        </p:txBody>
      </p:sp>
      <p:sp>
        <p:nvSpPr>
          <p:cNvPr id="28" name="object 7"/>
          <p:cNvSpPr txBox="1">
            <a:spLocks noChangeArrowheads="1"/>
          </p:cNvSpPr>
          <p:nvPr/>
        </p:nvSpPr>
        <p:spPr bwMode="auto">
          <a:xfrm>
            <a:off x="3046837" y="1870869"/>
            <a:ext cx="1754188" cy="19526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noAutofit/>
          </a:bodyPr>
          <a:lstStyle>
            <a:lvl1pPr marL="2984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358775" algn="l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</a:t>
            </a:r>
            <a:r>
              <a:rPr lang="zh-CN" altLang="en-US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、控制指标</a:t>
            </a:r>
            <a:endParaRPr kumimoji="0" lang="zh-CN" altLang="en-US" sz="12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方正仿宋_GB2312" panose="02000000000000000000" charset="-122"/>
              <a:cs typeface="+mn-cs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384550" y="4591050"/>
            <a:ext cx="6096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4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建筑退距</a:t>
            </a:r>
            <a:r>
              <a:rPr lang="en-US" altLang="zh-CN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  </a:t>
            </a:r>
            <a:r>
              <a:rPr lang="en-US" altLang="zh-CN" sz="1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</a:t>
            </a:r>
          </a:p>
          <a:p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  退让金台大道≥</a:t>
            </a:r>
            <a:r>
              <a:rPr lang="en-US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18</a:t>
            </a: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米；其他退让以最终审批方案为准。</a:t>
            </a:r>
            <a:endParaRPr lang="zh-CN" altLang="en-US" sz="1000" dirty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011805" y="5067935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58775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sz="12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交通组织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511550" y="5403215"/>
            <a:ext cx="5652135" cy="2565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 fontAlgn="ctr"/>
            <a:r>
              <a:rPr lang="zh-CN" altLang="en-US" sz="1000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车行出入口设置在广场路、跃进路。</a:t>
            </a:r>
          </a:p>
        </p:txBody>
      </p:sp>
      <p:pic>
        <p:nvPicPr>
          <p:cNvPr id="1026" name="Picture 2" descr="F:\Desktop\4993bab7118b40033ad805520edb3b37.jpg"/>
          <p:cNvPicPr>
            <a:picLocks noChangeAspect="1" noChangeArrowheads="1"/>
          </p:cNvPicPr>
          <p:nvPr/>
        </p:nvPicPr>
        <p:blipFill>
          <a:blip r:embed="rId40" cstate="print"/>
          <a:srcRect b="5147"/>
          <a:stretch>
            <a:fillRect/>
          </a:stretch>
        </p:blipFill>
        <p:spPr bwMode="auto">
          <a:xfrm>
            <a:off x="9706054" y="3904400"/>
            <a:ext cx="2320846" cy="2305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Picture 3" descr="F:\Desktop\4993bab7118b40033ad805520edb3b37.jpg"/>
          <p:cNvPicPr>
            <a:picLocks noChangeAspect="1" noChangeArrowheads="1"/>
          </p:cNvPicPr>
          <p:nvPr/>
        </p:nvPicPr>
        <p:blipFill>
          <a:blip r:embed="rId41" cstate="print"/>
          <a:srcRect/>
          <a:stretch>
            <a:fillRect/>
          </a:stretch>
        </p:blipFill>
        <p:spPr bwMode="auto">
          <a:xfrm>
            <a:off x="9747555" y="5951386"/>
            <a:ext cx="889966" cy="229387"/>
          </a:xfrm>
          <a:prstGeom prst="rect">
            <a:avLst/>
          </a:prstGeom>
          <a:noFill/>
        </p:spPr>
      </p:pic>
      <p:sp>
        <p:nvSpPr>
          <p:cNvPr id="66" name="文本框 29"/>
          <p:cNvSpPr txBox="1"/>
          <p:nvPr/>
        </p:nvSpPr>
        <p:spPr>
          <a:xfrm>
            <a:off x="3409950" y="4121150"/>
            <a:ext cx="6096000" cy="6001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、配套设施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  </a:t>
            </a:r>
            <a:r>
              <a:rPr lang="en-US" altLang="zh-CN" sz="10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zh-CN" altLang="en-US" sz="1000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  物业用房按住宅建筑面积的按千分之三配置，日间照料中心配置</a:t>
            </a:r>
            <a:r>
              <a:rPr lang="en-US" altLang="zh-CN" sz="1000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350</a:t>
            </a:r>
            <a:r>
              <a:rPr lang="zh-CN" altLang="en-US" sz="100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平方米。</a:t>
            </a:r>
            <a:endParaRPr lang="en-US" altLang="zh-CN" sz="1000" dirty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</p:txBody>
      </p:sp>
      <p:pic>
        <p:nvPicPr>
          <p:cNvPr id="67" name="图片 23" descr="000-Model"/>
          <p:cNvPicPr>
            <a:picLocks noChangeAspect="1"/>
          </p:cNvPicPr>
          <p:nvPr/>
        </p:nvPicPr>
        <p:blipFill>
          <a:blip r:embed="rId42" cstate="print"/>
          <a:stretch>
            <a:fillRect/>
          </a:stretch>
        </p:blipFill>
        <p:spPr>
          <a:xfrm>
            <a:off x="9688337" y="1285699"/>
            <a:ext cx="2344738" cy="2298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pic>
      <p:grpSp>
        <p:nvGrpSpPr>
          <p:cNvPr id="68" name="组合 47"/>
          <p:cNvGrpSpPr/>
          <p:nvPr/>
        </p:nvGrpSpPr>
        <p:grpSpPr>
          <a:xfrm>
            <a:off x="10243962" y="1519062"/>
            <a:ext cx="1692275" cy="1863725"/>
            <a:chOff x="3612763" y="4227592"/>
            <a:chExt cx="1693445" cy="1862862"/>
          </a:xfrm>
        </p:grpSpPr>
        <p:sp>
          <p:nvSpPr>
            <p:cNvPr id="69" name="矩形 68"/>
            <p:cNvSpPr/>
            <p:nvPr>
              <p:custDataLst>
                <p:tags r:id="rId16"/>
              </p:custDataLst>
            </p:nvPr>
          </p:nvSpPr>
          <p:spPr>
            <a:xfrm rot="188895">
              <a:off x="4015028" y="4227592"/>
              <a:ext cx="620402" cy="9772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762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东    风    路</a:t>
              </a:r>
            </a:p>
          </p:txBody>
        </p:sp>
        <p:sp>
          <p:nvSpPr>
            <p:cNvPr id="70" name="矩形 69"/>
            <p:cNvSpPr/>
            <p:nvPr>
              <p:custDataLst>
                <p:tags r:id="rId17"/>
              </p:custDataLst>
            </p:nvPr>
          </p:nvSpPr>
          <p:spPr>
            <a:xfrm rot="230287">
              <a:off x="3637846" y="5681458"/>
              <a:ext cx="620402" cy="9772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金  台   大    道</a:t>
              </a:r>
            </a:p>
          </p:txBody>
        </p:sp>
        <p:sp>
          <p:nvSpPr>
            <p:cNvPr id="71" name="文本框 6"/>
            <p:cNvSpPr txBox="1"/>
            <p:nvPr/>
          </p:nvSpPr>
          <p:spPr>
            <a:xfrm rot="282589">
              <a:off x="4603408" y="4534551"/>
              <a:ext cx="277768" cy="82922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R="0" algn="ctr" defTabSz="914400" eaLnBrk="0" hangingPunct="0">
                <a:buClrTx/>
                <a:buSzTx/>
                <a:buFontTx/>
                <a:buNone/>
                <a:defRPr/>
              </a:pPr>
              <a:r>
                <a:rPr kumimoji="0" lang="zh-CN" altLang="en-US" sz="605" b="1" kern="1200" cap="none" spc="20" normalizeH="0" baseline="0" noProof="0" dirty="0">
                  <a:effectLst>
                    <a:glow rad="76200">
                      <a:schemeClr val="bg1"/>
                    </a:glo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跃    进    路</a:t>
              </a:r>
            </a:p>
          </p:txBody>
        </p:sp>
        <p:sp>
          <p:nvSpPr>
            <p:cNvPr id="72" name="矩形 71"/>
            <p:cNvSpPr/>
            <p:nvPr>
              <p:custDataLst>
                <p:tags r:id="rId18"/>
              </p:custDataLst>
            </p:nvPr>
          </p:nvSpPr>
          <p:spPr>
            <a:xfrm>
              <a:off x="4125862" y="5425466"/>
              <a:ext cx="620402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889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070102</a:t>
              </a:r>
              <a:endParaRPr kumimoji="0" lang="zh-CN" altLang="en-US" sz="500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889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73" name="矩形 72"/>
            <p:cNvSpPr/>
            <p:nvPr>
              <p:custDataLst>
                <p:tags r:id="rId19"/>
              </p:custDataLst>
            </p:nvPr>
          </p:nvSpPr>
          <p:spPr>
            <a:xfrm>
              <a:off x="4138506" y="5325149"/>
              <a:ext cx="619997" cy="769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地块一</a:t>
              </a:r>
            </a:p>
          </p:txBody>
        </p:sp>
        <p:sp>
          <p:nvSpPr>
            <p:cNvPr id="74" name="矩形 73"/>
            <p:cNvSpPr/>
            <p:nvPr>
              <p:custDataLst>
                <p:tags r:id="rId20"/>
              </p:custDataLst>
            </p:nvPr>
          </p:nvSpPr>
          <p:spPr>
            <a:xfrm>
              <a:off x="4079488" y="5569982"/>
              <a:ext cx="631825" cy="7683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地块二</a:t>
              </a:r>
              <a:r>
                <a:rPr kumimoji="0" lang="en-US" altLang="zh-CN" sz="500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  0901</a:t>
              </a:r>
            </a:p>
          </p:txBody>
        </p:sp>
        <p:sp>
          <p:nvSpPr>
            <p:cNvPr id="76" name="矩形 75"/>
            <p:cNvSpPr/>
            <p:nvPr>
              <p:custDataLst>
                <p:tags r:id="rId21"/>
              </p:custDataLst>
            </p:nvPr>
          </p:nvSpPr>
          <p:spPr>
            <a:xfrm>
              <a:off x="3612763" y="5219941"/>
              <a:ext cx="423245" cy="9334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五洲现代城</a:t>
              </a:r>
            </a:p>
          </p:txBody>
        </p:sp>
        <p:sp>
          <p:nvSpPr>
            <p:cNvPr id="77" name="矩形 76"/>
            <p:cNvSpPr/>
            <p:nvPr>
              <p:custDataLst>
                <p:tags r:id="rId22"/>
              </p:custDataLst>
            </p:nvPr>
          </p:nvSpPr>
          <p:spPr>
            <a:xfrm>
              <a:off x="4212579" y="4734045"/>
              <a:ext cx="423245" cy="9334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佳苑小区</a:t>
              </a:r>
            </a:p>
          </p:txBody>
        </p:sp>
        <p:sp>
          <p:nvSpPr>
            <p:cNvPr id="78" name="矩形 77"/>
            <p:cNvSpPr/>
            <p:nvPr>
              <p:custDataLst>
                <p:tags r:id="rId23"/>
              </p:custDataLst>
            </p:nvPr>
          </p:nvSpPr>
          <p:spPr>
            <a:xfrm>
              <a:off x="4882963" y="5290622"/>
              <a:ext cx="423245" cy="18669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上马营二号小区</a:t>
              </a:r>
            </a:p>
          </p:txBody>
        </p:sp>
        <p:sp>
          <p:nvSpPr>
            <p:cNvPr id="79" name="矩形 78"/>
            <p:cNvSpPr/>
            <p:nvPr>
              <p:custDataLst>
                <p:tags r:id="rId24"/>
              </p:custDataLst>
            </p:nvPr>
          </p:nvSpPr>
          <p:spPr>
            <a:xfrm>
              <a:off x="4171456" y="5997109"/>
              <a:ext cx="423245" cy="9334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605" b="1" i="0" u="none" strike="noStrike" kern="1200" cap="none" spc="2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glow rad="127000">
                      <a:schemeClr val="bg1"/>
                    </a:glo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市民广场</a:t>
              </a:r>
            </a:p>
          </p:txBody>
        </p:sp>
      </p:grpSp>
      <p:sp>
        <p:nvSpPr>
          <p:cNvPr id="81" name="矩形 80"/>
          <p:cNvSpPr/>
          <p:nvPr>
            <p:custDataLst>
              <p:tags r:id="rId15"/>
            </p:custDataLst>
          </p:nvPr>
        </p:nvSpPr>
        <p:spPr>
          <a:xfrm>
            <a:off x="10857361" y="2272609"/>
            <a:ext cx="423245" cy="9334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605" b="1" i="0" u="none" strike="noStrike" kern="1200" cap="none" spc="20" normalizeH="0" baseline="0" noProof="1">
                <a:ln>
                  <a:noFill/>
                </a:ln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第五大道</a:t>
            </a:r>
          </a:p>
        </p:txBody>
      </p:sp>
      <p:sp>
        <p:nvSpPr>
          <p:cNvPr id="83" name="文本框 20"/>
          <p:cNvSpPr txBox="1"/>
          <p:nvPr/>
        </p:nvSpPr>
        <p:spPr>
          <a:xfrm rot="282589">
            <a:off x="10581713" y="2254090"/>
            <a:ext cx="276225" cy="8292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R="0" algn="ctr" defTabSz="914400" eaLnBrk="0" hangingPunct="0">
              <a:buClrTx/>
              <a:buSzTx/>
              <a:buFontTx/>
              <a:buNone/>
              <a:defRPr/>
            </a:pPr>
            <a:r>
              <a:rPr kumimoji="0" lang="zh-CN" altLang="en-US" sz="605" b="1" kern="1200" cap="none" spc="20" normalizeH="0" baseline="0" noProof="0" dirty="0">
                <a:effectLst>
                  <a:glow rad="76200">
                    <a:schemeClr val="bg1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广场路</a:t>
            </a:r>
          </a:p>
        </p:txBody>
      </p:sp>
      <p:sp>
        <p:nvSpPr>
          <p:cNvPr id="84" name="右箭头 83"/>
          <p:cNvSpPr/>
          <p:nvPr/>
        </p:nvSpPr>
        <p:spPr>
          <a:xfrm rot="180000">
            <a:off x="10680525" y="2441399"/>
            <a:ext cx="76200" cy="762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5" name="右箭头 84"/>
          <p:cNvSpPr/>
          <p:nvPr/>
        </p:nvSpPr>
        <p:spPr>
          <a:xfrm rot="180000">
            <a:off x="10669412" y="2820812"/>
            <a:ext cx="76200" cy="762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6" name="右箭头 85"/>
          <p:cNvSpPr/>
          <p:nvPr/>
        </p:nvSpPr>
        <p:spPr>
          <a:xfrm rot="11280000">
            <a:off x="11294887" y="2609674"/>
            <a:ext cx="76200" cy="762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7" name="右箭头 86"/>
          <p:cNvSpPr/>
          <p:nvPr/>
        </p:nvSpPr>
        <p:spPr>
          <a:xfrm rot="11280000">
            <a:off x="11285362" y="2849387"/>
            <a:ext cx="76200" cy="762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3381375" y="5629096"/>
            <a:ext cx="5676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备注：尚璟和园项目未批先建，依据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《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宝鸡市国土空间规划委员会办公室会议纪要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》〔2025〕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第一次，该项目按现状予以认定。地块一指标调整为容积率不大于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3.9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，建筑密度不大于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27%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，绿地率不小于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26%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；地块二指标调整为容积率不大于</a:t>
            </a:r>
            <a:r>
              <a:rPr lang="en-US" altLang="zh-CN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5.5</a:t>
            </a:r>
            <a:r>
              <a:rPr lang="zh-CN" altLang="en-US" sz="1200" b="1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。</a:t>
            </a:r>
            <a:endParaRPr lang="zh-CN" altLang="en-US" sz="1200" b="1" dirty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mVjMWY5MjUzNTcwYzg4M2M3Yjg4ZTE2YjUzMjE4ZjE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480*154"/>
  <p:tag name="TABLE_ENDDRAG_RECT" val="249*193*480*15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419</Words>
  <Application>WPS 演示</Application>
  <PresentationFormat>自定义</PresentationFormat>
  <Paragraphs>71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WPS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lenovo</cp:lastModifiedBy>
  <cp:revision>54</cp:revision>
  <dcterms:created xsi:type="dcterms:W3CDTF">2023-08-09T12:44:00Z</dcterms:created>
  <dcterms:modified xsi:type="dcterms:W3CDTF">2026-05-13T01:56:12Z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FA4BF165405947979CCD25F705E513CA_13</vt:lpwstr>
  </property>
  <property fmtid="{D5CDD505-2E9C-101B-9397-08002B2CF9AE}" pid="3" name="KSOProductBuildVer">
    <vt:lpwstr>2052-12.1.0.23542</vt:lpwstr>
  </property>
</Properties>
</file>